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12192000"/>
  <p:notesSz cx="7023100" cy="9309100"/>
  <p:embeddedFontLst>
    <p:embeddedFont>
      <p:font typeface="Overlock"/>
      <p:regular r:id="rId25"/>
      <p:bold r:id="rId26"/>
      <p:italic r:id="rId27"/>
      <p:boldItalic r:id="rId28"/>
    </p:embeddedFont>
    <p:embeddedFont>
      <p:font typeface="Corbel"/>
      <p:regular r:id="rId29"/>
      <p:bold r:id="rId30"/>
      <p:italic r:id="rId31"/>
      <p:boldItalic r:id="rId32"/>
    </p:embeddedFont>
    <p:embeddedFont>
      <p:font typeface="EB Garamond"/>
      <p:regular r:id="rId33"/>
      <p:bold r:id="rId34"/>
      <p:italic r:id="rId35"/>
      <p:boldItalic r:id="rId36"/>
    </p:embeddedFont>
    <p:embeddedFont>
      <p:font typeface="Arial Black"/>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8" roundtripDataSignature="AMtx7mjjXR75X8FxvDRV3aauhWn3cvJt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E631A8-02FC-4670-A207-9720FC85BD42}">
  <a:tblStyle styleId="{F6E631A8-02FC-4670-A207-9720FC85BD42}"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Overlock-bold.fntdata"/><Relationship Id="rId25" Type="http://schemas.openxmlformats.org/officeDocument/2006/relationships/font" Target="fonts/Overlock-regular.fntdata"/><Relationship Id="rId28" Type="http://schemas.openxmlformats.org/officeDocument/2006/relationships/font" Target="fonts/Overlock-boldItalic.fntdata"/><Relationship Id="rId27" Type="http://schemas.openxmlformats.org/officeDocument/2006/relationships/font" Target="fonts/Overlock-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orbel-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4.xml"/><Relationship Id="rId33" Type="http://schemas.openxmlformats.org/officeDocument/2006/relationships/font" Target="fonts/EBGaramond-regular.fntdata"/><Relationship Id="rId10" Type="http://schemas.openxmlformats.org/officeDocument/2006/relationships/slide" Target="slides/slide3.xml"/><Relationship Id="rId32" Type="http://schemas.openxmlformats.org/officeDocument/2006/relationships/font" Target="fonts/Corbel-boldItalic.fntdata"/><Relationship Id="rId13" Type="http://schemas.openxmlformats.org/officeDocument/2006/relationships/slide" Target="slides/slide6.xml"/><Relationship Id="rId35" Type="http://schemas.openxmlformats.org/officeDocument/2006/relationships/font" Target="fonts/EBGaramond-italic.fntdata"/><Relationship Id="rId12" Type="http://schemas.openxmlformats.org/officeDocument/2006/relationships/slide" Target="slides/slide5.xml"/><Relationship Id="rId34" Type="http://schemas.openxmlformats.org/officeDocument/2006/relationships/font" Target="fonts/EBGaramond-bold.fntdata"/><Relationship Id="rId15" Type="http://schemas.openxmlformats.org/officeDocument/2006/relationships/slide" Target="slides/slide8.xml"/><Relationship Id="rId37" Type="http://schemas.openxmlformats.org/officeDocument/2006/relationships/font" Target="fonts/ArialBlack-regular.fntdata"/><Relationship Id="rId14" Type="http://schemas.openxmlformats.org/officeDocument/2006/relationships/slide" Target="slides/slide7.xml"/><Relationship Id="rId36" Type="http://schemas.openxmlformats.org/officeDocument/2006/relationships/font" Target="fonts/EBGaramond-bold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388" name="Google Shape;388;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25" name="Google Shape;525;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Here’s a few highlights for our budget this year – </a:t>
            </a:r>
            <a:r>
              <a:rPr i="1" lang="en-US" u="sng"/>
              <a:t>read executive summary</a:t>
            </a:r>
            <a:endParaRPr/>
          </a:p>
        </p:txBody>
      </p:sp>
      <p:sp>
        <p:nvSpPr>
          <p:cNvPr id="534" name="Google Shape;534;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K-12</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FY23 is _______, we increased/decreased by __________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p:txBody>
      </p:sp>
      <p:sp>
        <p:nvSpPr>
          <p:cNvPr id="558" name="Google Shape;558;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spcBef>
                <a:spcPts val="0"/>
              </a:spcBef>
              <a:spcAft>
                <a:spcPts val="0"/>
              </a:spcAft>
              <a:buNone/>
            </a:pPr>
            <a:r>
              <a:t/>
            </a:r>
            <a:endParaRPr/>
          </a:p>
        </p:txBody>
      </p:sp>
      <p:sp>
        <p:nvSpPr>
          <p:cNvPr id="566" name="Google Shape;566;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Please add your school’s CARES Allocation to this slide.</a:t>
            </a:r>
            <a:endParaRPr/>
          </a:p>
        </p:txBody>
      </p:sp>
      <p:sp>
        <p:nvSpPr>
          <p:cNvPr id="574" name="Google Shape;574;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6: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83" name="Google Shape;583;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603" name="Google Shape;603;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611" name="Google Shape;611;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94" name="Google Shape;394;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 </a:t>
            </a:r>
            <a:r>
              <a:rPr lang="en-US">
                <a:solidFill>
                  <a:srgbClr val="FF0000"/>
                </a:solidFill>
              </a:rPr>
              <a:t> WE HAVE VOTED ON PRIORITIES</a:t>
            </a:r>
            <a:endParaRPr>
              <a:solidFill>
                <a:srgbClr val="FF0000"/>
              </a:solidFill>
            </a:endParaRPr>
          </a:p>
          <a:p>
            <a:pPr indent="0" lvl="0" marL="0" rtl="0" algn="l">
              <a:spcBef>
                <a:spcPts val="0"/>
              </a:spcBef>
              <a:spcAft>
                <a:spcPts val="0"/>
              </a:spcAft>
              <a:buNone/>
            </a:pPr>
            <a:r>
              <a:t/>
            </a:r>
            <a:endParaRPr/>
          </a:p>
        </p:txBody>
      </p:sp>
      <p:sp>
        <p:nvSpPr>
          <p:cNvPr id="418" name="Google Shape;418;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441" name="Google Shape;441;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77" name="Google Shape;477;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484" name="Google Shape;484;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You should have a copy of our updated strategic plan </a:t>
            </a:r>
            <a:r>
              <a:rPr b="1" lang="en-US" u="sng"/>
              <a:t>(please make copies to be distributed to team). </a:t>
            </a:r>
            <a:endParaRPr/>
          </a:p>
        </p:txBody>
      </p:sp>
      <p:sp>
        <p:nvSpPr>
          <p:cNvPr id="495" name="Google Shape;495;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8: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04" name="Google Shape;504;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515" name="Google Shape;515;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 name="Shape 14"/>
        <p:cNvGrpSpPr/>
        <p:nvPr/>
      </p:nvGrpSpPr>
      <p:grpSpPr>
        <a:xfrm>
          <a:off x="0" y="0"/>
          <a:ext cx="0" cy="0"/>
          <a:chOff x="0" y="0"/>
          <a:chExt cx="0" cy="0"/>
        </a:xfrm>
      </p:grpSpPr>
      <p:grpSp>
        <p:nvGrpSpPr>
          <p:cNvPr id="15" name="Google Shape;15;p20"/>
          <p:cNvGrpSpPr/>
          <p:nvPr/>
        </p:nvGrpSpPr>
        <p:grpSpPr>
          <a:xfrm>
            <a:off x="6452305" y="3405021"/>
            <a:ext cx="5739697" cy="3467971"/>
            <a:chOff x="5009037" y="2525712"/>
            <a:chExt cx="7170193" cy="4332288"/>
          </a:xfrm>
        </p:grpSpPr>
        <p:sp>
          <p:nvSpPr>
            <p:cNvPr id="16" name="Google Shape;16;p20"/>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7" name="Google Shape;17;p20"/>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18" name="Google Shape;18;p20"/>
          <p:cNvGrpSpPr/>
          <p:nvPr/>
        </p:nvGrpSpPr>
        <p:grpSpPr>
          <a:xfrm rot="10800000">
            <a:off x="6465612" y="2"/>
            <a:ext cx="5739697" cy="3467971"/>
            <a:chOff x="5183405" y="2678112"/>
            <a:chExt cx="7170193" cy="4332288"/>
          </a:xfrm>
        </p:grpSpPr>
        <p:sp>
          <p:nvSpPr>
            <p:cNvPr id="19" name="Google Shape;19;p20"/>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 name="Google Shape;20;p20"/>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21" name="Google Shape;21;p20"/>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 name="Google Shape;22;p20"/>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3"/>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3"/>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3"/>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3"/>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3"/>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3"/>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3"/>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3"/>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4"/>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4"/>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4"/>
          <p:cNvSpPr/>
          <p:nvPr>
            <p:ph idx="2" type="pic"/>
          </p:nvPr>
        </p:nvSpPr>
        <p:spPr>
          <a:xfrm>
            <a:off x="758905" y="2392023"/>
            <a:ext cx="2596896" cy="2596896"/>
          </a:xfrm>
          <a:prstGeom prst="rect">
            <a:avLst/>
          </a:prstGeom>
          <a:solidFill>
            <a:srgbClr val="DB6EC7"/>
          </a:solidFill>
          <a:ln>
            <a:noFill/>
          </a:ln>
        </p:spPr>
      </p:sp>
      <p:sp>
        <p:nvSpPr>
          <p:cNvPr id="90" name="Google Shape;90;p34"/>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4"/>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4"/>
          <p:cNvSpPr/>
          <p:nvPr>
            <p:ph idx="4" type="pic"/>
          </p:nvPr>
        </p:nvSpPr>
        <p:spPr>
          <a:xfrm>
            <a:off x="3517361" y="2392619"/>
            <a:ext cx="2596896" cy="2596896"/>
          </a:xfrm>
          <a:prstGeom prst="rect">
            <a:avLst/>
          </a:prstGeom>
          <a:solidFill>
            <a:srgbClr val="DB6EC7"/>
          </a:solidFill>
          <a:ln>
            <a:noFill/>
          </a:ln>
        </p:spPr>
      </p:sp>
      <p:sp>
        <p:nvSpPr>
          <p:cNvPr id="93" name="Google Shape;93;p34"/>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4"/>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4"/>
          <p:cNvSpPr/>
          <p:nvPr>
            <p:ph idx="7" type="pic"/>
          </p:nvPr>
        </p:nvSpPr>
        <p:spPr>
          <a:xfrm>
            <a:off x="6275817" y="2393215"/>
            <a:ext cx="2596896" cy="2596896"/>
          </a:xfrm>
          <a:prstGeom prst="rect">
            <a:avLst/>
          </a:prstGeom>
          <a:solidFill>
            <a:srgbClr val="DB6EC7"/>
          </a:solidFill>
          <a:ln>
            <a:noFill/>
          </a:ln>
        </p:spPr>
      </p:sp>
      <p:sp>
        <p:nvSpPr>
          <p:cNvPr id="96" name="Google Shape;96;p34"/>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4"/>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4"/>
          <p:cNvSpPr/>
          <p:nvPr>
            <p:ph idx="13" type="pic"/>
          </p:nvPr>
        </p:nvSpPr>
        <p:spPr>
          <a:xfrm>
            <a:off x="9034272" y="2393215"/>
            <a:ext cx="2596896" cy="2596896"/>
          </a:xfrm>
          <a:prstGeom prst="rect">
            <a:avLst/>
          </a:prstGeom>
          <a:solidFill>
            <a:srgbClr val="DB6EC7"/>
          </a:solidFill>
          <a:ln>
            <a:noFill/>
          </a:ln>
        </p:spPr>
      </p:sp>
      <p:sp>
        <p:nvSpPr>
          <p:cNvPr id="99" name="Google Shape;99;p34"/>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4"/>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5"/>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5"/>
          <p:cNvSpPr/>
          <p:nvPr>
            <p:ph idx="2" type="pic"/>
          </p:nvPr>
        </p:nvSpPr>
        <p:spPr>
          <a:xfrm>
            <a:off x="1271016" y="1545336"/>
            <a:ext cx="2029968" cy="1828800"/>
          </a:xfrm>
          <a:prstGeom prst="rect">
            <a:avLst/>
          </a:prstGeom>
          <a:solidFill>
            <a:srgbClr val="DB6EC7"/>
          </a:solidFill>
          <a:ln>
            <a:noFill/>
          </a:ln>
        </p:spPr>
      </p:sp>
      <p:sp>
        <p:nvSpPr>
          <p:cNvPr id="105" name="Google Shape;105;p35"/>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5"/>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5"/>
          <p:cNvSpPr/>
          <p:nvPr>
            <p:ph idx="4" type="pic"/>
          </p:nvPr>
        </p:nvSpPr>
        <p:spPr>
          <a:xfrm>
            <a:off x="1271016" y="4144264"/>
            <a:ext cx="2029968" cy="1828800"/>
          </a:xfrm>
          <a:prstGeom prst="rect">
            <a:avLst/>
          </a:prstGeom>
          <a:solidFill>
            <a:srgbClr val="DB6EC7"/>
          </a:solidFill>
          <a:ln>
            <a:noFill/>
          </a:ln>
        </p:spPr>
      </p:sp>
      <p:sp>
        <p:nvSpPr>
          <p:cNvPr id="108" name="Google Shape;108;p35"/>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5"/>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5"/>
          <p:cNvSpPr/>
          <p:nvPr>
            <p:ph idx="7" type="pic"/>
          </p:nvPr>
        </p:nvSpPr>
        <p:spPr>
          <a:xfrm>
            <a:off x="3828288" y="1545336"/>
            <a:ext cx="2029968" cy="1828800"/>
          </a:xfrm>
          <a:prstGeom prst="rect">
            <a:avLst/>
          </a:prstGeom>
          <a:solidFill>
            <a:srgbClr val="DB6EC7"/>
          </a:solidFill>
          <a:ln>
            <a:noFill/>
          </a:ln>
        </p:spPr>
      </p:sp>
      <p:sp>
        <p:nvSpPr>
          <p:cNvPr id="111" name="Google Shape;111;p35"/>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5"/>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5"/>
          <p:cNvSpPr/>
          <p:nvPr>
            <p:ph idx="13" type="pic"/>
          </p:nvPr>
        </p:nvSpPr>
        <p:spPr>
          <a:xfrm>
            <a:off x="3828288" y="4144264"/>
            <a:ext cx="2029968" cy="1828800"/>
          </a:xfrm>
          <a:prstGeom prst="rect">
            <a:avLst/>
          </a:prstGeom>
          <a:solidFill>
            <a:srgbClr val="DB6EC7"/>
          </a:solidFill>
          <a:ln>
            <a:noFill/>
          </a:ln>
        </p:spPr>
      </p:sp>
      <p:sp>
        <p:nvSpPr>
          <p:cNvPr id="114" name="Google Shape;114;p35"/>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5"/>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5"/>
          <p:cNvSpPr/>
          <p:nvPr>
            <p:ph idx="16" type="pic"/>
          </p:nvPr>
        </p:nvSpPr>
        <p:spPr>
          <a:xfrm>
            <a:off x="6385560" y="1545336"/>
            <a:ext cx="2029968" cy="1828800"/>
          </a:xfrm>
          <a:prstGeom prst="rect">
            <a:avLst/>
          </a:prstGeom>
          <a:solidFill>
            <a:srgbClr val="DB6EC7"/>
          </a:solidFill>
          <a:ln>
            <a:noFill/>
          </a:ln>
        </p:spPr>
      </p:sp>
      <p:sp>
        <p:nvSpPr>
          <p:cNvPr id="117" name="Google Shape;117;p35"/>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5"/>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5"/>
          <p:cNvSpPr/>
          <p:nvPr>
            <p:ph idx="19" type="pic"/>
          </p:nvPr>
        </p:nvSpPr>
        <p:spPr>
          <a:xfrm>
            <a:off x="6385560" y="4144264"/>
            <a:ext cx="2029968" cy="1828800"/>
          </a:xfrm>
          <a:prstGeom prst="rect">
            <a:avLst/>
          </a:prstGeom>
          <a:solidFill>
            <a:srgbClr val="DB6EC7"/>
          </a:solidFill>
          <a:ln>
            <a:noFill/>
          </a:ln>
        </p:spPr>
      </p:sp>
      <p:sp>
        <p:nvSpPr>
          <p:cNvPr id="120" name="Google Shape;120;p35"/>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5"/>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5"/>
          <p:cNvSpPr/>
          <p:nvPr>
            <p:ph idx="22" type="pic"/>
          </p:nvPr>
        </p:nvSpPr>
        <p:spPr>
          <a:xfrm>
            <a:off x="8942832" y="1545336"/>
            <a:ext cx="2029968" cy="1828800"/>
          </a:xfrm>
          <a:prstGeom prst="rect">
            <a:avLst/>
          </a:prstGeom>
          <a:solidFill>
            <a:srgbClr val="DB6EC7"/>
          </a:solidFill>
          <a:ln>
            <a:noFill/>
          </a:ln>
        </p:spPr>
      </p:sp>
      <p:sp>
        <p:nvSpPr>
          <p:cNvPr id="123" name="Google Shape;123;p35"/>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5"/>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5"/>
          <p:cNvSpPr/>
          <p:nvPr>
            <p:ph idx="25" type="pic"/>
          </p:nvPr>
        </p:nvSpPr>
        <p:spPr>
          <a:xfrm>
            <a:off x="8942832" y="4144264"/>
            <a:ext cx="2029968" cy="1828800"/>
          </a:xfrm>
          <a:prstGeom prst="rect">
            <a:avLst/>
          </a:prstGeom>
          <a:solidFill>
            <a:srgbClr val="DB6EC7"/>
          </a:solidFill>
          <a:ln>
            <a:noFill/>
          </a:ln>
        </p:spPr>
      </p:sp>
      <p:sp>
        <p:nvSpPr>
          <p:cNvPr id="126" name="Google Shape;126;p35"/>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5"/>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6"/>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6"/>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6"/>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6"/>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6"/>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6"/>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6"/>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6"/>
          <p:cNvSpPr/>
          <p:nvPr>
            <p:ph idx="2" type="pic"/>
          </p:nvPr>
        </p:nvSpPr>
        <p:spPr>
          <a:xfrm>
            <a:off x="1339135" y="2111058"/>
            <a:ext cx="704088" cy="704088"/>
          </a:xfrm>
          <a:prstGeom prst="ellipse">
            <a:avLst/>
          </a:prstGeom>
          <a:solidFill>
            <a:schemeClr val="accent1"/>
          </a:solidFill>
          <a:ln>
            <a:noFill/>
          </a:ln>
        </p:spPr>
      </p:sp>
      <p:sp>
        <p:nvSpPr>
          <p:cNvPr id="138" name="Google Shape;138;p36"/>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6"/>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6"/>
          <p:cNvSpPr/>
          <p:nvPr>
            <p:ph idx="5" type="pic"/>
          </p:nvPr>
        </p:nvSpPr>
        <p:spPr>
          <a:xfrm>
            <a:off x="3554707" y="2111058"/>
            <a:ext cx="704088" cy="704088"/>
          </a:xfrm>
          <a:prstGeom prst="ellipse">
            <a:avLst/>
          </a:prstGeom>
          <a:solidFill>
            <a:schemeClr val="accent3"/>
          </a:solidFill>
          <a:ln>
            <a:noFill/>
          </a:ln>
        </p:spPr>
      </p:sp>
      <p:sp>
        <p:nvSpPr>
          <p:cNvPr id="141" name="Google Shape;141;p36"/>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6"/>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6"/>
          <p:cNvSpPr/>
          <p:nvPr>
            <p:ph idx="8" type="pic"/>
          </p:nvPr>
        </p:nvSpPr>
        <p:spPr>
          <a:xfrm>
            <a:off x="5770280" y="2111058"/>
            <a:ext cx="704088" cy="704088"/>
          </a:xfrm>
          <a:prstGeom prst="ellipse">
            <a:avLst/>
          </a:prstGeom>
          <a:solidFill>
            <a:schemeClr val="accent1"/>
          </a:solidFill>
          <a:ln>
            <a:noFill/>
          </a:ln>
        </p:spPr>
      </p:sp>
      <p:sp>
        <p:nvSpPr>
          <p:cNvPr id="144" name="Google Shape;144;p36"/>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6"/>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6"/>
          <p:cNvSpPr/>
          <p:nvPr>
            <p:ph idx="14" type="pic"/>
          </p:nvPr>
        </p:nvSpPr>
        <p:spPr>
          <a:xfrm>
            <a:off x="7985853" y="2111058"/>
            <a:ext cx="704088" cy="704088"/>
          </a:xfrm>
          <a:prstGeom prst="ellipse">
            <a:avLst/>
          </a:prstGeom>
          <a:solidFill>
            <a:schemeClr val="accent3"/>
          </a:solidFill>
          <a:ln>
            <a:noFill/>
          </a:ln>
        </p:spPr>
      </p:sp>
      <p:sp>
        <p:nvSpPr>
          <p:cNvPr id="147" name="Google Shape;147;p36"/>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6"/>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6"/>
          <p:cNvSpPr/>
          <p:nvPr>
            <p:ph idx="17" type="pic"/>
          </p:nvPr>
        </p:nvSpPr>
        <p:spPr>
          <a:xfrm>
            <a:off x="10201425" y="2111058"/>
            <a:ext cx="704088" cy="704088"/>
          </a:xfrm>
          <a:prstGeom prst="ellipse">
            <a:avLst/>
          </a:prstGeom>
          <a:solidFill>
            <a:schemeClr val="accent1"/>
          </a:solidFill>
          <a:ln>
            <a:noFill/>
          </a:ln>
        </p:spPr>
      </p:sp>
      <p:sp>
        <p:nvSpPr>
          <p:cNvPr id="150" name="Google Shape;150;p36"/>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7"/>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37"/>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37"/>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3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37"/>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37"/>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37"/>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7"/>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37"/>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7"/>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37"/>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7"/>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7"/>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7"/>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7"/>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37"/>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69" name="Shape 169"/>
        <p:cNvGrpSpPr/>
        <p:nvPr/>
      </p:nvGrpSpPr>
      <p:grpSpPr>
        <a:xfrm>
          <a:off x="0" y="0"/>
          <a:ext cx="0" cy="0"/>
          <a:chOff x="0" y="0"/>
          <a:chExt cx="0" cy="0"/>
        </a:xfrm>
      </p:grpSpPr>
      <p:sp>
        <p:nvSpPr>
          <p:cNvPr id="170" name="Google Shape;170;p38"/>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171" name="Google Shape;171;p38"/>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72" name="Google Shape;172;p38"/>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173" name="Google Shape;173;p38"/>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74" name="Google Shape;174;p38"/>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75" name="Google Shape;175;p38"/>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176" name="Google Shape;176;p38"/>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7" name="Google Shape;177;p38"/>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8"/>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38"/>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0" name="Google Shape;180;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81" name="Shape 181"/>
        <p:cNvGrpSpPr/>
        <p:nvPr/>
      </p:nvGrpSpPr>
      <p:grpSpPr>
        <a:xfrm>
          <a:off x="0" y="0"/>
          <a:ext cx="0" cy="0"/>
          <a:chOff x="0" y="0"/>
          <a:chExt cx="0" cy="0"/>
        </a:xfrm>
      </p:grpSpPr>
      <p:sp>
        <p:nvSpPr>
          <p:cNvPr id="182" name="Google Shape;182;p39"/>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84" name="Google Shape;184;p39"/>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5" name="Google Shape;185;p39"/>
          <p:cNvSpPr/>
          <p:nvPr>
            <p:ph idx="2" type="pic"/>
          </p:nvPr>
        </p:nvSpPr>
        <p:spPr>
          <a:xfrm>
            <a:off x="1911096" y="2258568"/>
            <a:ext cx="932688" cy="932688"/>
          </a:xfrm>
          <a:prstGeom prst="ellipse">
            <a:avLst/>
          </a:prstGeom>
          <a:solidFill>
            <a:schemeClr val="accent3"/>
          </a:solidFill>
          <a:ln>
            <a:noFill/>
          </a:ln>
        </p:spPr>
      </p:sp>
      <p:sp>
        <p:nvSpPr>
          <p:cNvPr id="186" name="Google Shape;186;p39"/>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39"/>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8" name="Google Shape;188;p39"/>
          <p:cNvSpPr/>
          <p:nvPr>
            <p:ph idx="5" type="pic"/>
          </p:nvPr>
        </p:nvSpPr>
        <p:spPr>
          <a:xfrm>
            <a:off x="5641848" y="2258568"/>
            <a:ext cx="932688" cy="932688"/>
          </a:xfrm>
          <a:prstGeom prst="ellipse">
            <a:avLst/>
          </a:prstGeom>
          <a:solidFill>
            <a:schemeClr val="accent1"/>
          </a:solidFill>
          <a:ln>
            <a:noFill/>
          </a:ln>
        </p:spPr>
      </p:sp>
      <p:sp>
        <p:nvSpPr>
          <p:cNvPr id="189" name="Google Shape;189;p39"/>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9"/>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1" name="Google Shape;191;p39"/>
          <p:cNvSpPr/>
          <p:nvPr>
            <p:ph idx="8" type="pic"/>
          </p:nvPr>
        </p:nvSpPr>
        <p:spPr>
          <a:xfrm>
            <a:off x="9290304" y="2258568"/>
            <a:ext cx="932688" cy="932688"/>
          </a:xfrm>
          <a:prstGeom prst="ellipse">
            <a:avLst/>
          </a:prstGeom>
          <a:solidFill>
            <a:schemeClr val="accent4"/>
          </a:solidFill>
          <a:ln>
            <a:noFill/>
          </a:ln>
        </p:spPr>
      </p:sp>
      <p:sp>
        <p:nvSpPr>
          <p:cNvPr id="192" name="Google Shape;192;p39"/>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93" name="Shape 193"/>
        <p:cNvGrpSpPr/>
        <p:nvPr/>
      </p:nvGrpSpPr>
      <p:grpSpPr>
        <a:xfrm>
          <a:off x="0" y="0"/>
          <a:ext cx="0" cy="0"/>
          <a:chOff x="0" y="0"/>
          <a:chExt cx="0" cy="0"/>
        </a:xfrm>
      </p:grpSpPr>
      <p:sp>
        <p:nvSpPr>
          <p:cNvPr descr="preencoded.png" id="194" name="Google Shape;194;p40"/>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5" name="Google Shape;195;p40"/>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6" name="Google Shape;196;p40"/>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7" name="Google Shape;197;p40"/>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8" name="Google Shape;198;p40"/>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99" name="Google Shape;199;p40"/>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0" name="Google Shape;200;p40"/>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40"/>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2" name="Google Shape;202;p4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3" name="Shape 203"/>
        <p:cNvGrpSpPr/>
        <p:nvPr/>
      </p:nvGrpSpPr>
      <p:grpSpPr>
        <a:xfrm>
          <a:off x="0" y="0"/>
          <a:ext cx="0" cy="0"/>
          <a:chOff x="0" y="0"/>
          <a:chExt cx="0" cy="0"/>
        </a:xfrm>
      </p:grpSpPr>
      <p:sp>
        <p:nvSpPr>
          <p:cNvPr descr="preencoded.png" id="204" name="Google Shape;204;p41"/>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5" name="Google Shape;205;p41"/>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6" name="Google Shape;206;p41"/>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7" name="Google Shape;207;p41"/>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8" name="Google Shape;208;p41"/>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9" name="Google Shape;209;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10" name="Google Shape;210;p41"/>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1"/>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41"/>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42"/>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6" name="Google Shape;216;p4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4" name="Shape 24"/>
        <p:cNvGrpSpPr/>
        <p:nvPr/>
      </p:nvGrpSpPr>
      <p:grpSpPr>
        <a:xfrm>
          <a:off x="0" y="0"/>
          <a:ext cx="0" cy="0"/>
          <a:chOff x="0" y="0"/>
          <a:chExt cx="0" cy="0"/>
        </a:xfrm>
      </p:grpSpPr>
      <p:sp>
        <p:nvSpPr>
          <p:cNvPr id="25" name="Google Shape;25;p21"/>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6" name="Google Shape;26;p2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1"/>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2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3"/>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3"/>
          <p:cNvSpPr/>
          <p:nvPr>
            <p:ph idx="2" type="pic"/>
          </p:nvPr>
        </p:nvSpPr>
        <p:spPr>
          <a:xfrm>
            <a:off x="5183188" y="987427"/>
            <a:ext cx="6172200" cy="4873625"/>
          </a:xfrm>
          <a:prstGeom prst="rect">
            <a:avLst/>
          </a:prstGeom>
          <a:noFill/>
          <a:ln>
            <a:noFill/>
          </a:ln>
        </p:spPr>
      </p:sp>
      <p:sp>
        <p:nvSpPr>
          <p:cNvPr id="223" name="Google Shape;223;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4"/>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4"/>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4"/>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8" name="Google Shape;238;p24"/>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9" name="Google Shape;239;p2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240" name="Shape 240"/>
        <p:cNvGrpSpPr/>
        <p:nvPr/>
      </p:nvGrpSpPr>
      <p:grpSpPr>
        <a:xfrm>
          <a:off x="0" y="0"/>
          <a:ext cx="0" cy="0"/>
          <a:chOff x="0" y="0"/>
          <a:chExt cx="0" cy="0"/>
        </a:xfrm>
      </p:grpSpPr>
      <p:sp>
        <p:nvSpPr>
          <p:cNvPr id="241" name="Google Shape;241;p27"/>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27"/>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3" name="Google Shape;243;p27"/>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44" name="Google Shape;244;p27"/>
          <p:cNvGrpSpPr/>
          <p:nvPr/>
        </p:nvGrpSpPr>
        <p:grpSpPr>
          <a:xfrm>
            <a:off x="8264428" y="3685939"/>
            <a:ext cx="3927573" cy="3178856"/>
            <a:chOff x="9857014" y="13834"/>
            <a:chExt cx="2334986" cy="1881641"/>
          </a:xfrm>
        </p:grpSpPr>
        <p:sp>
          <p:nvSpPr>
            <p:cNvPr id="245" name="Google Shape;245;p2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6" name="Google Shape;246;p2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47" name="Google Shape;247;p27"/>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8" name="Google Shape;248;p27"/>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9" name="Shape 249"/>
        <p:cNvGrpSpPr/>
        <p:nvPr/>
      </p:nvGrpSpPr>
      <p:grpSpPr>
        <a:xfrm>
          <a:off x="0" y="0"/>
          <a:ext cx="0" cy="0"/>
          <a:chOff x="0" y="0"/>
          <a:chExt cx="0" cy="0"/>
        </a:xfrm>
      </p:grpSpPr>
      <p:sp>
        <p:nvSpPr>
          <p:cNvPr id="250" name="Google Shape;250;p30"/>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30"/>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30"/>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30"/>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30"/>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30"/>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6" name="Google Shape;256;p30"/>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7" name="Shape 257"/>
        <p:cNvGrpSpPr/>
        <p:nvPr/>
      </p:nvGrpSpPr>
      <p:grpSpPr>
        <a:xfrm>
          <a:off x="0" y="0"/>
          <a:ext cx="0" cy="0"/>
          <a:chOff x="0" y="0"/>
          <a:chExt cx="0" cy="0"/>
        </a:xfrm>
      </p:grpSpPr>
      <p:sp>
        <p:nvSpPr>
          <p:cNvPr id="258" name="Google Shape;258;p45"/>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45"/>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0" name="Google Shape;260;p45"/>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1" name="Google Shape;261;p45"/>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2" name="Google Shape;262;p45"/>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3" name="Google Shape;263;p45"/>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4" name="Google Shape;264;p45"/>
          <p:cNvGrpSpPr/>
          <p:nvPr/>
        </p:nvGrpSpPr>
        <p:grpSpPr>
          <a:xfrm>
            <a:off x="8264428" y="-3419"/>
            <a:ext cx="3927573" cy="3165022"/>
            <a:chOff x="9857014" y="13834"/>
            <a:chExt cx="2334986" cy="1881641"/>
          </a:xfrm>
        </p:grpSpPr>
        <p:sp>
          <p:nvSpPr>
            <p:cNvPr id="265" name="Google Shape;265;p45"/>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6" name="Google Shape;266;p45"/>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7" name="Google Shape;267;p45"/>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8" name="Google Shape;268;p45"/>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9" name="Google Shape;269;p45"/>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0" name="Shape 270"/>
        <p:cNvGrpSpPr/>
        <p:nvPr/>
      </p:nvGrpSpPr>
      <p:grpSpPr>
        <a:xfrm>
          <a:off x="0" y="0"/>
          <a:ext cx="0" cy="0"/>
          <a:chOff x="0" y="0"/>
          <a:chExt cx="0" cy="0"/>
        </a:xfrm>
      </p:grpSpPr>
      <p:sp>
        <p:nvSpPr>
          <p:cNvPr id="271" name="Google Shape;271;p46"/>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4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3" name="Google Shape;273;p4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4" name="Google Shape;274;p46"/>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75" name="Google Shape;275;p46"/>
          <p:cNvGrpSpPr/>
          <p:nvPr/>
        </p:nvGrpSpPr>
        <p:grpSpPr>
          <a:xfrm>
            <a:off x="8082093" y="5590905"/>
            <a:ext cx="1572380" cy="1267097"/>
            <a:chOff x="7413403" y="4976359"/>
            <a:chExt cx="2334986" cy="1881641"/>
          </a:xfrm>
        </p:grpSpPr>
        <p:sp>
          <p:nvSpPr>
            <p:cNvPr id="276" name="Google Shape;276;p4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7" name="Google Shape;277;p4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8" name="Google Shape;278;p46"/>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9" name="Shape 279"/>
        <p:cNvGrpSpPr/>
        <p:nvPr/>
      </p:nvGrpSpPr>
      <p:grpSpPr>
        <a:xfrm>
          <a:off x="0" y="0"/>
          <a:ext cx="0" cy="0"/>
          <a:chOff x="0" y="0"/>
          <a:chExt cx="0" cy="0"/>
        </a:xfrm>
      </p:grpSpPr>
      <p:sp>
        <p:nvSpPr>
          <p:cNvPr id="280" name="Google Shape;280;p47"/>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1" name="Google Shape;281;p47"/>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47"/>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83" name="Google Shape;283;p47"/>
          <p:cNvGrpSpPr/>
          <p:nvPr/>
        </p:nvGrpSpPr>
        <p:grpSpPr>
          <a:xfrm rot="-5400000">
            <a:off x="8286530" y="2207195"/>
            <a:ext cx="3032351" cy="2443611"/>
            <a:chOff x="9857014" y="13834"/>
            <a:chExt cx="2334986" cy="1881641"/>
          </a:xfrm>
        </p:grpSpPr>
        <p:sp>
          <p:nvSpPr>
            <p:cNvPr id="284" name="Google Shape;284;p4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5" name="Google Shape;285;p4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6" name="Google Shape;286;p47"/>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7" name="Google Shape;287;p47"/>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88" name="Shape 288"/>
        <p:cNvGrpSpPr/>
        <p:nvPr/>
      </p:nvGrpSpPr>
      <p:grpSpPr>
        <a:xfrm>
          <a:off x="0" y="0"/>
          <a:ext cx="0" cy="0"/>
          <a:chOff x="0" y="0"/>
          <a:chExt cx="0" cy="0"/>
        </a:xfrm>
      </p:grpSpPr>
      <p:grpSp>
        <p:nvGrpSpPr>
          <p:cNvPr id="289" name="Google Shape;289;p48"/>
          <p:cNvGrpSpPr/>
          <p:nvPr/>
        </p:nvGrpSpPr>
        <p:grpSpPr>
          <a:xfrm rot="-5400000">
            <a:off x="10772262" y="152643"/>
            <a:ext cx="1572380" cy="1267097"/>
            <a:chOff x="7413403" y="4976359"/>
            <a:chExt cx="2334986" cy="1881641"/>
          </a:xfrm>
        </p:grpSpPr>
        <p:sp>
          <p:nvSpPr>
            <p:cNvPr id="290" name="Google Shape;290;p4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4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92" name="Google Shape;292;p48"/>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8"/>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48"/>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95" name="Shape 295"/>
        <p:cNvGrpSpPr/>
        <p:nvPr/>
      </p:nvGrpSpPr>
      <p:grpSpPr>
        <a:xfrm>
          <a:off x="0" y="0"/>
          <a:ext cx="0" cy="0"/>
          <a:chOff x="0" y="0"/>
          <a:chExt cx="0" cy="0"/>
        </a:xfrm>
      </p:grpSpPr>
      <p:sp>
        <p:nvSpPr>
          <p:cNvPr id="296" name="Google Shape;296;p49"/>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49"/>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9"/>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49"/>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9"/>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30" name="Shape 30"/>
        <p:cNvGrpSpPr/>
        <p:nvPr/>
      </p:nvGrpSpPr>
      <p:grpSpPr>
        <a:xfrm>
          <a:off x="0" y="0"/>
          <a:ext cx="0" cy="0"/>
          <a:chOff x="0" y="0"/>
          <a:chExt cx="0" cy="0"/>
        </a:xfrm>
      </p:grpSpPr>
      <p:sp>
        <p:nvSpPr>
          <p:cNvPr id="31" name="Google Shape;31;p22"/>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 name="Google Shape;32;p22"/>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3" name="Google Shape;33;p22"/>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4" name="Google Shape;34;p22"/>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22"/>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301" name="Shape 301"/>
        <p:cNvGrpSpPr/>
        <p:nvPr/>
      </p:nvGrpSpPr>
      <p:grpSpPr>
        <a:xfrm>
          <a:off x="0" y="0"/>
          <a:ext cx="0" cy="0"/>
          <a:chOff x="0" y="0"/>
          <a:chExt cx="0" cy="0"/>
        </a:xfrm>
      </p:grpSpPr>
      <p:sp>
        <p:nvSpPr>
          <p:cNvPr id="302" name="Google Shape;302;p50"/>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3" name="Google Shape;303;p50"/>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50"/>
          <p:cNvSpPr/>
          <p:nvPr>
            <p:ph idx="2" type="pic"/>
          </p:nvPr>
        </p:nvSpPr>
        <p:spPr>
          <a:xfrm>
            <a:off x="750430" y="2227758"/>
            <a:ext cx="1200375" cy="1201242"/>
          </a:xfrm>
          <a:prstGeom prst="rect">
            <a:avLst/>
          </a:prstGeom>
          <a:noFill/>
          <a:ln>
            <a:noFill/>
          </a:ln>
        </p:spPr>
      </p:sp>
      <p:sp>
        <p:nvSpPr>
          <p:cNvPr id="305" name="Google Shape;305;p50"/>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50"/>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50"/>
          <p:cNvSpPr/>
          <p:nvPr>
            <p:ph idx="4" type="pic"/>
          </p:nvPr>
        </p:nvSpPr>
        <p:spPr>
          <a:xfrm>
            <a:off x="5495814" y="2227758"/>
            <a:ext cx="1200375" cy="1201242"/>
          </a:xfrm>
          <a:prstGeom prst="rect">
            <a:avLst/>
          </a:prstGeom>
          <a:noFill/>
          <a:ln>
            <a:noFill/>
          </a:ln>
        </p:spPr>
      </p:sp>
      <p:sp>
        <p:nvSpPr>
          <p:cNvPr id="308" name="Google Shape;308;p50"/>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50"/>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50"/>
          <p:cNvSpPr/>
          <p:nvPr>
            <p:ph idx="7" type="pic"/>
          </p:nvPr>
        </p:nvSpPr>
        <p:spPr>
          <a:xfrm>
            <a:off x="750430" y="4254273"/>
            <a:ext cx="1200375" cy="1201242"/>
          </a:xfrm>
          <a:prstGeom prst="rect">
            <a:avLst/>
          </a:prstGeom>
          <a:noFill/>
          <a:ln>
            <a:noFill/>
          </a:ln>
        </p:spPr>
      </p:sp>
      <p:sp>
        <p:nvSpPr>
          <p:cNvPr id="311" name="Google Shape;311;p50"/>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50"/>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50"/>
          <p:cNvSpPr/>
          <p:nvPr>
            <p:ph idx="13" type="pic"/>
          </p:nvPr>
        </p:nvSpPr>
        <p:spPr>
          <a:xfrm>
            <a:off x="5495814" y="4254273"/>
            <a:ext cx="1200375" cy="1201242"/>
          </a:xfrm>
          <a:prstGeom prst="rect">
            <a:avLst/>
          </a:prstGeom>
          <a:noFill/>
          <a:ln>
            <a:noFill/>
          </a:ln>
        </p:spPr>
      </p:sp>
      <p:sp>
        <p:nvSpPr>
          <p:cNvPr id="314" name="Google Shape;314;p50"/>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5" name="Google Shape;315;p50"/>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50"/>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50"/>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8" name="Google Shape;318;p50"/>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9" name="Google Shape;319;p50"/>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0" name="Google Shape;320;p50"/>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1" name="Google Shape;321;p50"/>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2" name="Google Shape;322;p50"/>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3" name="Google Shape;323;p50"/>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24" name="Shape 324"/>
        <p:cNvGrpSpPr/>
        <p:nvPr/>
      </p:nvGrpSpPr>
      <p:grpSpPr>
        <a:xfrm>
          <a:off x="0" y="0"/>
          <a:ext cx="0" cy="0"/>
          <a:chOff x="0" y="0"/>
          <a:chExt cx="0" cy="0"/>
        </a:xfrm>
      </p:grpSpPr>
      <p:sp>
        <p:nvSpPr>
          <p:cNvPr id="325" name="Google Shape;325;p51"/>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1"/>
          <p:cNvSpPr/>
          <p:nvPr>
            <p:ph idx="2" type="pic"/>
          </p:nvPr>
        </p:nvSpPr>
        <p:spPr>
          <a:xfrm>
            <a:off x="750429" y="2068736"/>
            <a:ext cx="904987" cy="905641"/>
          </a:xfrm>
          <a:prstGeom prst="rect">
            <a:avLst/>
          </a:prstGeom>
          <a:noFill/>
          <a:ln>
            <a:noFill/>
          </a:ln>
        </p:spPr>
      </p:sp>
      <p:sp>
        <p:nvSpPr>
          <p:cNvPr id="327" name="Google Shape;327;p51"/>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1"/>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1"/>
          <p:cNvSpPr/>
          <p:nvPr>
            <p:ph idx="4" type="pic"/>
          </p:nvPr>
        </p:nvSpPr>
        <p:spPr>
          <a:xfrm>
            <a:off x="3549397" y="2068736"/>
            <a:ext cx="904987" cy="905641"/>
          </a:xfrm>
          <a:prstGeom prst="rect">
            <a:avLst/>
          </a:prstGeom>
          <a:noFill/>
          <a:ln>
            <a:noFill/>
          </a:ln>
        </p:spPr>
      </p:sp>
      <p:sp>
        <p:nvSpPr>
          <p:cNvPr id="330" name="Google Shape;330;p51"/>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1"/>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1"/>
          <p:cNvSpPr/>
          <p:nvPr>
            <p:ph idx="7" type="pic"/>
          </p:nvPr>
        </p:nvSpPr>
        <p:spPr>
          <a:xfrm>
            <a:off x="6348368" y="2068736"/>
            <a:ext cx="904987" cy="905641"/>
          </a:xfrm>
          <a:prstGeom prst="rect">
            <a:avLst/>
          </a:prstGeom>
          <a:noFill/>
          <a:ln>
            <a:noFill/>
          </a:ln>
        </p:spPr>
      </p:sp>
      <p:sp>
        <p:nvSpPr>
          <p:cNvPr id="333" name="Google Shape;333;p51"/>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1"/>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1"/>
          <p:cNvSpPr/>
          <p:nvPr>
            <p:ph idx="13" type="pic"/>
          </p:nvPr>
        </p:nvSpPr>
        <p:spPr>
          <a:xfrm>
            <a:off x="9147336" y="2068736"/>
            <a:ext cx="904987" cy="905641"/>
          </a:xfrm>
          <a:prstGeom prst="rect">
            <a:avLst/>
          </a:prstGeom>
          <a:noFill/>
          <a:ln>
            <a:noFill/>
          </a:ln>
        </p:spPr>
      </p:sp>
      <p:sp>
        <p:nvSpPr>
          <p:cNvPr id="336" name="Google Shape;336;p51"/>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1"/>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1"/>
          <p:cNvSpPr/>
          <p:nvPr>
            <p:ph idx="16" type="pic"/>
          </p:nvPr>
        </p:nvSpPr>
        <p:spPr>
          <a:xfrm>
            <a:off x="750429" y="4118553"/>
            <a:ext cx="904987" cy="905641"/>
          </a:xfrm>
          <a:prstGeom prst="rect">
            <a:avLst/>
          </a:prstGeom>
          <a:noFill/>
          <a:ln>
            <a:noFill/>
          </a:ln>
        </p:spPr>
      </p:sp>
      <p:sp>
        <p:nvSpPr>
          <p:cNvPr id="339" name="Google Shape;339;p51"/>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1"/>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1"/>
          <p:cNvSpPr/>
          <p:nvPr>
            <p:ph idx="19" type="pic"/>
          </p:nvPr>
        </p:nvSpPr>
        <p:spPr>
          <a:xfrm>
            <a:off x="3549397" y="4118553"/>
            <a:ext cx="904987" cy="905641"/>
          </a:xfrm>
          <a:prstGeom prst="rect">
            <a:avLst/>
          </a:prstGeom>
          <a:noFill/>
          <a:ln>
            <a:noFill/>
          </a:ln>
        </p:spPr>
      </p:sp>
      <p:sp>
        <p:nvSpPr>
          <p:cNvPr id="342" name="Google Shape;342;p51"/>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51"/>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51"/>
          <p:cNvSpPr/>
          <p:nvPr>
            <p:ph idx="22" type="pic"/>
          </p:nvPr>
        </p:nvSpPr>
        <p:spPr>
          <a:xfrm>
            <a:off x="6348368" y="4118553"/>
            <a:ext cx="904987" cy="905641"/>
          </a:xfrm>
          <a:prstGeom prst="rect">
            <a:avLst/>
          </a:prstGeom>
          <a:noFill/>
          <a:ln>
            <a:noFill/>
          </a:ln>
        </p:spPr>
      </p:sp>
      <p:sp>
        <p:nvSpPr>
          <p:cNvPr id="345" name="Google Shape;345;p51"/>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51"/>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1"/>
          <p:cNvSpPr/>
          <p:nvPr>
            <p:ph idx="25" type="pic"/>
          </p:nvPr>
        </p:nvSpPr>
        <p:spPr>
          <a:xfrm>
            <a:off x="9147336" y="4118553"/>
            <a:ext cx="904987" cy="905641"/>
          </a:xfrm>
          <a:prstGeom prst="rect">
            <a:avLst/>
          </a:prstGeom>
          <a:noFill/>
          <a:ln>
            <a:noFill/>
          </a:ln>
        </p:spPr>
      </p:sp>
      <p:sp>
        <p:nvSpPr>
          <p:cNvPr id="348" name="Google Shape;348;p51"/>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51"/>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51"/>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1" name="Shape 351"/>
        <p:cNvGrpSpPr/>
        <p:nvPr/>
      </p:nvGrpSpPr>
      <p:grpSpPr>
        <a:xfrm>
          <a:off x="0" y="0"/>
          <a:ext cx="0" cy="0"/>
          <a:chOff x="0" y="0"/>
          <a:chExt cx="0" cy="0"/>
        </a:xfrm>
      </p:grpSpPr>
      <p:sp>
        <p:nvSpPr>
          <p:cNvPr id="352" name="Google Shape;352;p5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2"/>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4" name="Google Shape;354;p5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2"/>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5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57" name="Shape 357"/>
        <p:cNvGrpSpPr/>
        <p:nvPr/>
      </p:nvGrpSpPr>
      <p:grpSpPr>
        <a:xfrm>
          <a:off x="0" y="0"/>
          <a:ext cx="0" cy="0"/>
          <a:chOff x="0" y="0"/>
          <a:chExt cx="0" cy="0"/>
        </a:xfrm>
      </p:grpSpPr>
      <p:sp>
        <p:nvSpPr>
          <p:cNvPr id="358" name="Google Shape;358;p5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3"/>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53"/>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53"/>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3" name="Google Shape;363;p53"/>
          <p:cNvGrpSpPr/>
          <p:nvPr/>
        </p:nvGrpSpPr>
        <p:grpSpPr>
          <a:xfrm>
            <a:off x="8082093" y="5590905"/>
            <a:ext cx="1572380" cy="1267097"/>
            <a:chOff x="7413403" y="4976359"/>
            <a:chExt cx="2334986" cy="1881641"/>
          </a:xfrm>
        </p:grpSpPr>
        <p:sp>
          <p:nvSpPr>
            <p:cNvPr id="364" name="Google Shape;364;p5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66" name="Google Shape;366;p5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53"/>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53"/>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9" name="Google Shape;369;p53"/>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70" name="Shape 370"/>
        <p:cNvGrpSpPr/>
        <p:nvPr/>
      </p:nvGrpSpPr>
      <p:grpSpPr>
        <a:xfrm>
          <a:off x="0" y="0"/>
          <a:ext cx="0" cy="0"/>
          <a:chOff x="0" y="0"/>
          <a:chExt cx="0" cy="0"/>
        </a:xfrm>
      </p:grpSpPr>
      <p:sp>
        <p:nvSpPr>
          <p:cNvPr id="371" name="Google Shape;371;p5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4"/>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4"/>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4" name="Google Shape;374;p54"/>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5" name="Google Shape;375;p54"/>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76" name="Google Shape;376;p54"/>
          <p:cNvGrpSpPr/>
          <p:nvPr/>
        </p:nvGrpSpPr>
        <p:grpSpPr>
          <a:xfrm>
            <a:off x="2587418" y="5590905"/>
            <a:ext cx="1572380" cy="1267097"/>
            <a:chOff x="7413403" y="4976359"/>
            <a:chExt cx="2334986" cy="1881641"/>
          </a:xfrm>
        </p:grpSpPr>
        <p:sp>
          <p:nvSpPr>
            <p:cNvPr id="377" name="Google Shape;377;p54"/>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8" name="Google Shape;378;p54"/>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9" name="Google Shape;379;p54"/>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54"/>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54"/>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2" name="Google Shape;382;p54"/>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3" name="Google Shape;383;p54"/>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5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ype="title">
  <p:cSld name="TITLE">
    <p:bg>
      <p:bgPr>
        <a:solidFill>
          <a:schemeClr val="accent6"/>
        </a:solidFill>
      </p:bgPr>
    </p:bg>
    <p:spTree>
      <p:nvGrpSpPr>
        <p:cNvPr id="38" name="Shape 38"/>
        <p:cNvGrpSpPr/>
        <p:nvPr/>
      </p:nvGrpSpPr>
      <p:grpSpPr>
        <a:xfrm>
          <a:off x="0" y="0"/>
          <a:ext cx="0" cy="0"/>
          <a:chOff x="0" y="0"/>
          <a:chExt cx="0" cy="0"/>
        </a:xfrm>
      </p:grpSpPr>
      <p:sp>
        <p:nvSpPr>
          <p:cNvPr id="39" name="Google Shape;39;p25"/>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0" name="Google Shape;40;p25"/>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1" name="Google Shape;41;p25"/>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42" name="Google Shape;42;p25"/>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5"/>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2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46" name="Google Shape;4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6"/>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8" name="Google Shape;48;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9" name="Google Shape;49;p2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8"/>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2" name="Google Shape;52;p28"/>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3" name="Google Shape;53;p2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54" name="Shape 54"/>
        <p:cNvGrpSpPr/>
        <p:nvPr/>
      </p:nvGrpSpPr>
      <p:grpSpPr>
        <a:xfrm>
          <a:off x="0" y="0"/>
          <a:ext cx="0" cy="0"/>
          <a:chOff x="0" y="0"/>
          <a:chExt cx="0" cy="0"/>
        </a:xfrm>
      </p:grpSpPr>
      <p:sp>
        <p:nvSpPr>
          <p:cNvPr id="55" name="Google Shape;55;p29"/>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2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9"/>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2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59" name="Shape 59"/>
        <p:cNvGrpSpPr/>
        <p:nvPr/>
      </p:nvGrpSpPr>
      <p:grpSpPr>
        <a:xfrm>
          <a:off x="0" y="0"/>
          <a:ext cx="0" cy="0"/>
          <a:chOff x="0" y="0"/>
          <a:chExt cx="0" cy="0"/>
        </a:xfrm>
      </p:grpSpPr>
      <p:sp>
        <p:nvSpPr>
          <p:cNvPr descr="preencoded.png" id="60" name="Google Shape;60;p31"/>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31"/>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31"/>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3" name="Google Shape;63;p31"/>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1"/>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32"/>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2"/>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8" name="Google Shape;68;p32"/>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9" name="Google Shape;69;p32"/>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2"/>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1" name="Google Shape;71;p32"/>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72" name="Google Shape;72;p32"/>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2"/>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1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1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3"/>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3"/>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15.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5.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
          <p:cNvSpPr txBox="1"/>
          <p:nvPr/>
        </p:nvSpPr>
        <p:spPr>
          <a:xfrm>
            <a:off x="266700" y="515547"/>
            <a:ext cx="8995287" cy="76809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2800" cap="none">
                <a:solidFill>
                  <a:schemeClr val="accent6"/>
                </a:solidFill>
                <a:latin typeface="Arial Black"/>
                <a:ea typeface="Arial Black"/>
                <a:cs typeface="Arial Black"/>
                <a:sym typeface="Arial Black"/>
              </a:rPr>
              <a:t>BARACK &amp; MICHELLE OBAMA ACADEMY</a:t>
            </a:r>
            <a:endParaRPr/>
          </a:p>
        </p:txBody>
      </p:sp>
      <p:pic>
        <p:nvPicPr>
          <p:cNvPr id="391" name="Google Shape;391;p1"/>
          <p:cNvPicPr preferRelativeResize="0"/>
          <p:nvPr/>
        </p:nvPicPr>
        <p:blipFill rotWithShape="1">
          <a:blip r:embed="rId3">
            <a:alphaModFix/>
          </a:blip>
          <a:srcRect b="0" l="0" r="0" t="0"/>
          <a:stretch/>
        </p:blipFill>
        <p:spPr>
          <a:xfrm>
            <a:off x="571500" y="1614262"/>
            <a:ext cx="6534951" cy="4509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1"/>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528" name="Google Shape;528;p11"/>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529" name="Google Shape;529;p11"/>
          <p:cNvSpPr txBox="1"/>
          <p:nvPr/>
        </p:nvSpPr>
        <p:spPr>
          <a:xfrm>
            <a:off x="4294742" y="2437882"/>
            <a:ext cx="580861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Discussion of Budget Summary</a:t>
            </a:r>
            <a:endParaRPr/>
          </a:p>
          <a:p>
            <a:pPr indent="0" lvl="0" marL="0" marR="0" rtl="0" algn="ctr">
              <a:spcBef>
                <a:spcPts val="0"/>
              </a:spcBef>
              <a:spcAft>
                <a:spcPts val="0"/>
              </a:spcAft>
              <a:buNone/>
            </a:pPr>
            <a:r>
              <a:rPr b="1" lang="en-US" sz="2400">
                <a:solidFill>
                  <a:schemeClr val="dk1"/>
                </a:solidFill>
                <a:latin typeface="Arial Black"/>
                <a:ea typeface="Arial Black"/>
                <a:cs typeface="Arial Black"/>
                <a:sym typeface="Arial Black"/>
              </a:rPr>
              <a:t>(Step 4: Budget Choices)</a:t>
            </a:r>
            <a:endParaRPr/>
          </a:p>
          <a:p>
            <a:pPr indent="0" lvl="0" marL="0" marR="0" rtl="0" algn="ctr">
              <a:spcBef>
                <a:spcPts val="0"/>
              </a:spcBef>
              <a:spcAft>
                <a:spcPts val="0"/>
              </a:spcAft>
              <a:buNone/>
            </a:pPr>
            <a:r>
              <a:t/>
            </a:r>
            <a:endParaRPr b="1" sz="3200">
              <a:solidFill>
                <a:schemeClr val="dk1"/>
              </a:solidFill>
              <a:latin typeface="Arial Black"/>
              <a:ea typeface="Arial Black"/>
              <a:cs typeface="Arial Black"/>
              <a:sym typeface="Arial Black"/>
            </a:endParaRPr>
          </a:p>
        </p:txBody>
      </p:sp>
      <p:sp>
        <p:nvSpPr>
          <p:cNvPr id="530" name="Google Shape;530;p1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2"/>
          <p:cNvSpPr txBox="1"/>
          <p:nvPr>
            <p:ph type="title"/>
          </p:nvPr>
        </p:nvSpPr>
        <p:spPr>
          <a:xfrm>
            <a:off x="2264664" y="457200"/>
            <a:ext cx="8003286" cy="7680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3300"/>
              <a:buFont typeface="Arial Black"/>
              <a:buNone/>
            </a:pPr>
            <a:r>
              <a:rPr b="1" i="1" lang="en-US"/>
              <a:t>EXECUTIVE SUMMARY</a:t>
            </a:r>
            <a:endParaRPr/>
          </a:p>
        </p:txBody>
      </p:sp>
      <p:sp>
        <p:nvSpPr>
          <p:cNvPr id="537" name="Google Shape;537;p1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538" name="Google Shape;538;p12"/>
          <p:cNvGrpSpPr/>
          <p:nvPr/>
        </p:nvGrpSpPr>
        <p:grpSpPr>
          <a:xfrm>
            <a:off x="2071118" y="1601961"/>
            <a:ext cx="8927204" cy="4422172"/>
            <a:chOff x="-25524" y="376665"/>
            <a:chExt cx="8927204" cy="4422172"/>
          </a:xfrm>
        </p:grpSpPr>
        <p:sp>
          <p:nvSpPr>
            <p:cNvPr id="539" name="Google Shape;539;p12"/>
            <p:cNvSpPr/>
            <p:nvPr/>
          </p:nvSpPr>
          <p:spPr>
            <a:xfrm>
              <a:off x="-25524" y="376665"/>
              <a:ext cx="8876157" cy="907755"/>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2"/>
            <p:cNvSpPr/>
            <p:nvPr/>
          </p:nvSpPr>
          <p:spPr>
            <a:xfrm>
              <a:off x="139498" y="680522"/>
              <a:ext cx="300628" cy="30004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2"/>
            <p:cNvSpPr/>
            <p:nvPr/>
          </p:nvSpPr>
          <p:spPr>
            <a:xfrm>
              <a:off x="605149" y="556502"/>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
            <p:cNvSpPr txBox="1"/>
            <p:nvPr/>
          </p:nvSpPr>
          <p:spPr>
            <a:xfrm>
              <a:off x="605149" y="556502"/>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budget represents an investment plan for our school’s students, employees and the community as a whole.</a:t>
              </a:r>
              <a:endParaRPr/>
            </a:p>
          </p:txBody>
        </p:sp>
        <p:sp>
          <p:nvSpPr>
            <p:cNvPr id="543" name="Google Shape;543;p12"/>
            <p:cNvSpPr/>
            <p:nvPr/>
          </p:nvSpPr>
          <p:spPr>
            <a:xfrm>
              <a:off x="-25524" y="1446374"/>
              <a:ext cx="8876157" cy="84826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2"/>
            <p:cNvSpPr/>
            <p:nvPr/>
          </p:nvSpPr>
          <p:spPr>
            <a:xfrm>
              <a:off x="139498" y="1720484"/>
              <a:ext cx="300628" cy="30004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
            <p:cNvSpPr/>
            <p:nvPr/>
          </p:nvSpPr>
          <p:spPr>
            <a:xfrm>
              <a:off x="605149" y="1597740"/>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2"/>
            <p:cNvSpPr txBox="1"/>
            <p:nvPr/>
          </p:nvSpPr>
          <p:spPr>
            <a:xfrm>
              <a:off x="605149" y="1597740"/>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budget recommendations are tied directly to the school’s strategic vision and direction.</a:t>
              </a:r>
              <a:endParaRPr/>
            </a:p>
          </p:txBody>
        </p:sp>
        <p:sp>
          <p:nvSpPr>
            <p:cNvPr id="547" name="Google Shape;547;p12"/>
            <p:cNvSpPr/>
            <p:nvPr/>
          </p:nvSpPr>
          <p:spPr>
            <a:xfrm>
              <a:off x="-25524" y="2456588"/>
              <a:ext cx="8876157" cy="83263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2"/>
            <p:cNvSpPr/>
            <p:nvPr/>
          </p:nvSpPr>
          <p:spPr>
            <a:xfrm>
              <a:off x="139498" y="2722883"/>
              <a:ext cx="300628" cy="30004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2"/>
            <p:cNvSpPr/>
            <p:nvPr/>
          </p:nvSpPr>
          <p:spPr>
            <a:xfrm>
              <a:off x="605149" y="2600139"/>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txBox="1"/>
            <p:nvPr/>
          </p:nvSpPr>
          <p:spPr>
            <a:xfrm>
              <a:off x="605149" y="2600139"/>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proposed budget for the general operations of the school are reflected at $</a:t>
              </a:r>
              <a:r>
                <a:rPr b="1" i="0" lang="en-US" sz="1800" u="none">
                  <a:solidFill>
                    <a:schemeClr val="dk1"/>
                  </a:solidFill>
                  <a:latin typeface="EB Garamond"/>
                  <a:ea typeface="EB Garamond"/>
                  <a:cs typeface="EB Garamond"/>
                  <a:sym typeface="EB Garamond"/>
                </a:rPr>
                <a:t>4,202,862</a:t>
              </a:r>
              <a:endParaRPr sz="1800">
                <a:solidFill>
                  <a:schemeClr val="dk1"/>
                </a:solidFill>
                <a:latin typeface="EB Garamond"/>
                <a:ea typeface="EB Garamond"/>
                <a:cs typeface="EB Garamond"/>
                <a:sym typeface="EB Garamond"/>
              </a:endParaRPr>
            </a:p>
          </p:txBody>
        </p:sp>
        <p:sp>
          <p:nvSpPr>
            <p:cNvPr id="551" name="Google Shape;551;p12"/>
            <p:cNvSpPr/>
            <p:nvPr/>
          </p:nvSpPr>
          <p:spPr>
            <a:xfrm>
              <a:off x="-25524" y="3451173"/>
              <a:ext cx="8876157" cy="1347664"/>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2"/>
            <p:cNvSpPr/>
            <p:nvPr/>
          </p:nvSpPr>
          <p:spPr>
            <a:xfrm>
              <a:off x="139498" y="3974985"/>
              <a:ext cx="300628" cy="30004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p:nvPr/>
          </p:nvSpPr>
          <p:spPr>
            <a:xfrm>
              <a:off x="496738" y="3852241"/>
              <a:ext cx="8404942"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2"/>
            <p:cNvSpPr txBox="1"/>
            <p:nvPr/>
          </p:nvSpPr>
          <p:spPr>
            <a:xfrm>
              <a:off x="496738" y="3852241"/>
              <a:ext cx="8404942"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investment plan for FY24 accommodates a student population that is projected to be </a:t>
              </a:r>
              <a:r>
                <a:rPr b="1" lang="en-US" sz="1800">
                  <a:solidFill>
                    <a:schemeClr val="dk1"/>
                  </a:solidFill>
                  <a:latin typeface="EB Garamond"/>
                  <a:ea typeface="EB Garamond"/>
                  <a:cs typeface="EB Garamond"/>
                  <a:sym typeface="EB Garamond"/>
                </a:rPr>
                <a:t>231</a:t>
              </a:r>
              <a:r>
                <a:rPr lang="en-US" sz="1800">
                  <a:solidFill>
                    <a:schemeClr val="dk1"/>
                  </a:solidFill>
                  <a:latin typeface="EB Garamond"/>
                  <a:ea typeface="EB Garamond"/>
                  <a:cs typeface="EB Garamond"/>
                  <a:sym typeface="EB Garamond"/>
                </a:rPr>
                <a:t> students, which is a decrease of  </a:t>
              </a:r>
              <a:r>
                <a:rPr b="1" lang="en-US" sz="1800">
                  <a:solidFill>
                    <a:schemeClr val="dk1"/>
                  </a:solidFill>
                  <a:latin typeface="EB Garamond"/>
                  <a:ea typeface="EB Garamond"/>
                  <a:cs typeface="EB Garamond"/>
                  <a:sym typeface="EB Garamond"/>
                </a:rPr>
                <a:t>59 </a:t>
              </a:r>
              <a:r>
                <a:rPr lang="en-US" sz="1800">
                  <a:solidFill>
                    <a:schemeClr val="dk1"/>
                  </a:solidFill>
                  <a:latin typeface="EB Garamond"/>
                  <a:ea typeface="EB Garamond"/>
                  <a:cs typeface="EB Garamond"/>
                  <a:sym typeface="EB Garamond"/>
                </a:rPr>
                <a:t>students from FY23.</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561" name="Google Shape;561;p13"/>
          <p:cNvSpPr txBox="1"/>
          <p:nvPr/>
        </p:nvSpPr>
        <p:spPr>
          <a:xfrm>
            <a:off x="2257502" y="119423"/>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School Allocation</a:t>
            </a:r>
            <a:endParaRPr/>
          </a:p>
        </p:txBody>
      </p:sp>
      <p:pic>
        <p:nvPicPr>
          <p:cNvPr id="562" name="Google Shape;562;p13"/>
          <p:cNvPicPr preferRelativeResize="0"/>
          <p:nvPr/>
        </p:nvPicPr>
        <p:blipFill rotWithShape="1">
          <a:blip r:embed="rId3">
            <a:alphaModFix/>
          </a:blip>
          <a:srcRect b="0" l="0" r="0" t="0"/>
          <a:stretch/>
        </p:blipFill>
        <p:spPr>
          <a:xfrm>
            <a:off x="2816942" y="537887"/>
            <a:ext cx="7352180" cy="64823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569" name="Google Shape;569;p14"/>
          <p:cNvSpPr txBox="1"/>
          <p:nvPr/>
        </p:nvSpPr>
        <p:spPr>
          <a:xfrm>
            <a:off x="1981200" y="588209"/>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Calibri"/>
              <a:buNone/>
            </a:pPr>
            <a:r>
              <a:rPr lang="en-US" sz="2400">
                <a:solidFill>
                  <a:srgbClr val="000000"/>
                </a:solidFill>
                <a:latin typeface="Calibri"/>
                <a:ea typeface="Calibri"/>
                <a:cs typeface="Calibri"/>
                <a:sym typeface="Calibri"/>
              </a:rPr>
              <a:t>School Allocation</a:t>
            </a:r>
            <a:endParaRPr/>
          </a:p>
        </p:txBody>
      </p:sp>
      <p:pic>
        <p:nvPicPr>
          <p:cNvPr id="570" name="Google Shape;570;p14"/>
          <p:cNvPicPr preferRelativeResize="0"/>
          <p:nvPr/>
        </p:nvPicPr>
        <p:blipFill rotWithShape="1">
          <a:blip r:embed="rId3">
            <a:alphaModFix/>
          </a:blip>
          <a:srcRect b="0" l="0" r="0" t="0"/>
          <a:stretch/>
        </p:blipFill>
        <p:spPr>
          <a:xfrm>
            <a:off x="2514770" y="1611006"/>
            <a:ext cx="7162459" cy="36359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577" name="Google Shape;577;p15"/>
          <p:cNvSpPr txBox="1"/>
          <p:nvPr/>
        </p:nvSpPr>
        <p:spPr>
          <a:xfrm>
            <a:off x="2234406" y="494900"/>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spcBef>
                <a:spcPts val="0"/>
              </a:spcBef>
              <a:spcAft>
                <a:spcPts val="0"/>
              </a:spcAft>
              <a:buClr>
                <a:schemeClr val="dk1"/>
              </a:buClr>
              <a:buSzPct val="100000"/>
              <a:buFont typeface="Arial Black"/>
              <a:buNone/>
            </a:pPr>
            <a:r>
              <a:rPr b="1" lang="en-US" sz="4400">
                <a:solidFill>
                  <a:schemeClr val="dk1"/>
                </a:solidFill>
                <a:latin typeface="Arial Black"/>
                <a:ea typeface="Arial Black"/>
                <a:cs typeface="Arial Black"/>
                <a:sym typeface="Arial Black"/>
              </a:rPr>
              <a:t>School FY24 CARES Allocation</a:t>
            </a:r>
            <a:endParaRPr sz="4400">
              <a:solidFill>
                <a:srgbClr val="000000"/>
              </a:solidFill>
              <a:latin typeface="Calibri"/>
              <a:ea typeface="Calibri"/>
              <a:cs typeface="Calibri"/>
              <a:sym typeface="Calibri"/>
            </a:endParaRPr>
          </a:p>
        </p:txBody>
      </p:sp>
      <p:sp>
        <p:nvSpPr>
          <p:cNvPr id="578" name="Google Shape;578;p15"/>
          <p:cNvSpPr txBox="1"/>
          <p:nvPr/>
        </p:nvSpPr>
        <p:spPr>
          <a:xfrm>
            <a:off x="2778318" y="3161548"/>
            <a:ext cx="7179277" cy="2990899"/>
          </a:xfrm>
          <a:prstGeom prst="rect">
            <a:avLst/>
          </a:prstGeom>
          <a:noFill/>
          <a:ln>
            <a:noFill/>
          </a:ln>
        </p:spPr>
        <p:txBody>
          <a:bodyPr anchorCtr="0" anchor="t" bIns="45700" lIns="91425" spcFirstLastPara="1" rIns="91425" wrap="square" tIns="45700">
            <a:normAutofit fontScale="92500" lnSpcReduction="10000"/>
          </a:bodyPr>
          <a:lstStyle/>
          <a:p>
            <a:pPr indent="-212598" lvl="0" marL="212598" marR="0" rtl="0" algn="l">
              <a:lnSpc>
                <a:spcPct val="112000"/>
              </a:lnSpc>
              <a:spcBef>
                <a:spcPts val="0"/>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In addition to a General Fund allocation, our school has been allocated CARES funding that must be used to support implementation of the school-based intervention block and other school-based needs as a result of the COVID-19 Pandemic. </a:t>
            </a:r>
            <a:endParaRPr/>
          </a:p>
          <a:p>
            <a:pPr indent="0" lvl="0" marL="0" marR="0" rtl="0" algn="l">
              <a:lnSpc>
                <a:spcPct val="112000"/>
              </a:lnSpc>
              <a:spcBef>
                <a:spcPts val="675"/>
              </a:spcBef>
              <a:spcAft>
                <a:spcPts val="0"/>
              </a:spcAft>
              <a:buClr>
                <a:srgbClr val="262626"/>
              </a:buClr>
              <a:buSzPct val="100000"/>
              <a:buFont typeface="Arial"/>
              <a:buNone/>
            </a:pPr>
            <a:r>
              <a:t/>
            </a:r>
            <a:endParaRPr sz="2000">
              <a:solidFill>
                <a:srgbClr val="262626"/>
              </a:solidFill>
              <a:latin typeface="Calibri"/>
              <a:ea typeface="Calibri"/>
              <a:cs typeface="Calibri"/>
              <a:sym typeface="Calibri"/>
            </a:endParaRPr>
          </a:p>
          <a:p>
            <a:pPr indent="-212598" lvl="0" marL="212598" marR="0" rtl="0" algn="l">
              <a:lnSpc>
                <a:spcPct val="112000"/>
              </a:lnSpc>
              <a:spcBef>
                <a:spcPts val="675"/>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Once the support needed to implement our school-based intervention block/course has been fulfilled, we can use the remaining CARES funds to address other school-based needs that are a result of the COVID-19 Pandemic.</a:t>
            </a:r>
            <a:endParaRPr/>
          </a:p>
          <a:p>
            <a:pPr indent="0" lvl="0" marL="137162" marR="0" rtl="0" algn="l">
              <a:lnSpc>
                <a:spcPct val="112000"/>
              </a:lnSpc>
              <a:spcBef>
                <a:spcPts val="675"/>
              </a:spcBef>
              <a:spcAft>
                <a:spcPts val="0"/>
              </a:spcAft>
              <a:buClr>
                <a:srgbClr val="262626"/>
              </a:buClr>
              <a:buSzPct val="100000"/>
              <a:buFont typeface="Arial"/>
              <a:buNone/>
            </a:pPr>
            <a:r>
              <a:t/>
            </a:r>
            <a:endParaRPr sz="1500">
              <a:solidFill>
                <a:srgbClr val="262626"/>
              </a:solidFill>
              <a:latin typeface="EB Garamond"/>
              <a:ea typeface="EB Garamond"/>
              <a:cs typeface="EB Garamond"/>
              <a:sym typeface="EB Garamond"/>
            </a:endParaRPr>
          </a:p>
        </p:txBody>
      </p:sp>
      <p:sp>
        <p:nvSpPr>
          <p:cNvPr id="579" name="Google Shape;579;p15"/>
          <p:cNvSpPr/>
          <p:nvPr/>
        </p:nvSpPr>
        <p:spPr>
          <a:xfrm>
            <a:off x="6181725" y="1628775"/>
            <a:ext cx="2428875" cy="11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pic>
        <p:nvPicPr>
          <p:cNvPr id="580" name="Google Shape;580;p15"/>
          <p:cNvPicPr preferRelativeResize="0"/>
          <p:nvPr/>
        </p:nvPicPr>
        <p:blipFill rotWithShape="1">
          <a:blip r:embed="rId3">
            <a:alphaModFix/>
          </a:blip>
          <a:srcRect b="0" l="0" r="0" t="0"/>
          <a:stretch/>
        </p:blipFill>
        <p:spPr>
          <a:xfrm>
            <a:off x="2651173" y="1487754"/>
            <a:ext cx="7096125" cy="125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6"/>
          <p:cNvSpPr txBox="1"/>
          <p:nvPr>
            <p:ph type="title"/>
          </p:nvPr>
        </p:nvSpPr>
        <p:spPr>
          <a:xfrm>
            <a:off x="1833970" y="347472"/>
            <a:ext cx="8003286" cy="76809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6"/>
              </a:buClr>
              <a:buSzPct val="183333"/>
              <a:buFont typeface="Arial Black"/>
              <a:buNone/>
            </a:pPr>
            <a:r>
              <a:rPr b="1" i="0" lang="en-US"/>
              <a:t>CARES ALLOCATIONS</a:t>
            </a:r>
            <a:br>
              <a:rPr b="1" i="0" lang="en-US"/>
            </a:br>
            <a:r>
              <a:rPr lang="en-US" sz="1800">
                <a:solidFill>
                  <a:schemeClr val="dk1"/>
                </a:solidFill>
              </a:rPr>
              <a:t>OTHER ALLOWABLE CARES EXPENDITURES INCLUDE:</a:t>
            </a:r>
            <a:br>
              <a:rPr lang="en-US" sz="1800">
                <a:solidFill>
                  <a:schemeClr val="dk1"/>
                </a:solidFill>
              </a:rPr>
            </a:br>
            <a:endParaRPr sz="1800"/>
          </a:p>
        </p:txBody>
      </p:sp>
      <p:sp>
        <p:nvSpPr>
          <p:cNvPr id="586" name="Google Shape;586;p16"/>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587" name="Google Shape;587;p16"/>
          <p:cNvGrpSpPr/>
          <p:nvPr/>
        </p:nvGrpSpPr>
        <p:grpSpPr>
          <a:xfrm>
            <a:off x="800100" y="1658541"/>
            <a:ext cx="10591799" cy="4302918"/>
            <a:chOff x="0" y="696515"/>
            <a:chExt cx="10591799" cy="4302918"/>
          </a:xfrm>
        </p:grpSpPr>
        <p:sp>
          <p:nvSpPr>
            <p:cNvPr id="588" name="Google Shape;588;p16"/>
            <p:cNvSpPr/>
            <p:nvPr/>
          </p:nvSpPr>
          <p:spPr>
            <a:xfrm>
              <a:off x="0"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txBox="1"/>
            <p:nvPr/>
          </p:nvSpPr>
          <p:spPr>
            <a:xfrm>
              <a:off x="0"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Technology Support:</a:t>
              </a:r>
              <a:r>
                <a:rPr lang="en-US" sz="1400">
                  <a:solidFill>
                    <a:schemeClr val="dk1"/>
                  </a:solidFill>
                  <a:latin typeface="EB Garamond"/>
                  <a:ea typeface="EB Garamond"/>
                  <a:cs typeface="EB Garamond"/>
                  <a:sym typeface="EB Garamond"/>
                </a:rPr>
                <a:t> Software, assistive technology, online learning platforms, subscriptions. </a:t>
              </a:r>
              <a:endParaRPr/>
            </a:p>
          </p:txBody>
        </p:sp>
        <p:sp>
          <p:nvSpPr>
            <p:cNvPr id="590" name="Google Shape;590;p16"/>
            <p:cNvSpPr/>
            <p:nvPr/>
          </p:nvSpPr>
          <p:spPr>
            <a:xfrm>
              <a:off x="3640931"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6"/>
            <p:cNvSpPr txBox="1"/>
            <p:nvPr/>
          </p:nvSpPr>
          <p:spPr>
            <a:xfrm>
              <a:off x="3640931"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Mental and Physical Health: </a:t>
              </a:r>
              <a:r>
                <a:rPr lang="en-US" sz="1400">
                  <a:solidFill>
                    <a:schemeClr val="dk1"/>
                  </a:solidFill>
                  <a:latin typeface="EB Garamond"/>
                  <a:ea typeface="EB Garamond"/>
                  <a:cs typeface="EB Garamond"/>
                  <a:sym typeface="EB Garamond"/>
                </a:rPr>
                <a:t>Cover the costs of additional counseling, telehealth, therapeutic services, and wraparound services and supports (contracted hours, professional learning, programs)</a:t>
              </a:r>
              <a:endParaRPr/>
            </a:p>
          </p:txBody>
        </p:sp>
        <p:sp>
          <p:nvSpPr>
            <p:cNvPr id="592" name="Google Shape;592;p16"/>
            <p:cNvSpPr/>
            <p:nvPr/>
          </p:nvSpPr>
          <p:spPr>
            <a:xfrm>
              <a:off x="7281862"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txBox="1"/>
            <p:nvPr/>
          </p:nvSpPr>
          <p:spPr>
            <a:xfrm>
              <a:off x="7281862"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Supplemental Learning: </a:t>
              </a:r>
              <a:r>
                <a:rPr lang="en-US" sz="1400">
                  <a:solidFill>
                    <a:schemeClr val="dk1"/>
                  </a:solidFill>
                  <a:latin typeface="EB Garamond"/>
                  <a:ea typeface="EB Garamond"/>
                  <a:cs typeface="EB Garamond"/>
                  <a:sym typeface="EB Garamond"/>
                </a:rPr>
                <a:t>Cover costs of remediation, and/or enrichment opportunities during the school year for students (afterschool programs, additional pay for teachers and staff, transportation). </a:t>
              </a:r>
              <a:endParaRPr/>
            </a:p>
          </p:txBody>
        </p:sp>
        <p:sp>
          <p:nvSpPr>
            <p:cNvPr id="594" name="Google Shape;594;p16"/>
            <p:cNvSpPr/>
            <p:nvPr/>
          </p:nvSpPr>
          <p:spPr>
            <a:xfrm>
              <a:off x="0"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6"/>
            <p:cNvSpPr txBox="1"/>
            <p:nvPr/>
          </p:nvSpPr>
          <p:spPr>
            <a:xfrm>
              <a:off x="0"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Professional Development: </a:t>
              </a:r>
              <a:r>
                <a:rPr lang="en-US" sz="1400">
                  <a:solidFill>
                    <a:schemeClr val="dk1"/>
                  </a:solidFill>
                  <a:latin typeface="EB Garamond"/>
                  <a:ea typeface="EB Garamond"/>
                  <a:cs typeface="EB Garamond"/>
                  <a:sym typeface="EB Garamond"/>
                </a:rPr>
                <a:t>Cover costs of additional professional development for school leaders, teachers, and staff (trainings, extended professional development days, consultants, programs). </a:t>
              </a:r>
              <a:endParaRPr/>
            </a:p>
          </p:txBody>
        </p:sp>
        <p:sp>
          <p:nvSpPr>
            <p:cNvPr id="596" name="Google Shape;596;p16"/>
            <p:cNvSpPr/>
            <p:nvPr/>
          </p:nvSpPr>
          <p:spPr>
            <a:xfrm>
              <a:off x="3640931"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txBox="1"/>
            <p:nvPr/>
          </p:nvSpPr>
          <p:spPr>
            <a:xfrm>
              <a:off x="3640931"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At-risk Student Populations: </a:t>
              </a:r>
              <a:r>
                <a:rPr lang="en-US" sz="1400">
                  <a:solidFill>
                    <a:schemeClr val="dk1"/>
                  </a:solidFill>
                  <a:latin typeface="EB Garamond"/>
                  <a:ea typeface="EB Garamond"/>
                  <a:cs typeface="EB Garamond"/>
                  <a:sym typeface="EB Garamond"/>
                </a:rPr>
                <a:t>Cover costs of school specific activities, services, supports, programs, and/or targeted interventions directly addressing the needs of low-income students, SWD, racial &amp; ethnic minorities, ELL, migrant &amp; homeless students, and students in foster care. </a:t>
              </a:r>
              <a:endParaRPr/>
            </a:p>
          </p:txBody>
        </p:sp>
        <p:sp>
          <p:nvSpPr>
            <p:cNvPr id="598" name="Google Shape;598;p16"/>
            <p:cNvSpPr/>
            <p:nvPr/>
          </p:nvSpPr>
          <p:spPr>
            <a:xfrm>
              <a:off x="7281862"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6"/>
            <p:cNvSpPr txBox="1"/>
            <p:nvPr/>
          </p:nvSpPr>
          <p:spPr>
            <a:xfrm>
              <a:off x="7281862"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Continuity of Core Staff and Services. </a:t>
              </a:r>
              <a:r>
                <a:rPr lang="en-US" sz="1400">
                  <a:solidFill>
                    <a:schemeClr val="dk1"/>
                  </a:solidFill>
                  <a:latin typeface="EB Garamond"/>
                  <a:ea typeface="EB Garamond"/>
                  <a:cs typeface="EB Garamond"/>
                  <a:sym typeface="EB Garamond"/>
                </a:rPr>
                <a:t>Restore any potential LEA FY22 budget reductions due to decreased state and/or local revenue.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4" name="Shape 604"/>
        <p:cNvGrpSpPr/>
        <p:nvPr/>
      </p:nvGrpSpPr>
      <p:grpSpPr>
        <a:xfrm>
          <a:off x="0" y="0"/>
          <a:ext cx="0" cy="0"/>
          <a:chOff x="0" y="0"/>
          <a:chExt cx="0" cy="0"/>
        </a:xfrm>
      </p:grpSpPr>
      <p:sp>
        <p:nvSpPr>
          <p:cNvPr id="605" name="Google Shape;605;p17"/>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606" name="Google Shape;606;p17"/>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January</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Budget Allocation Meeting (Jan. 24</a:t>
            </a:r>
            <a:r>
              <a:rPr baseline="30000" lang="en-US" sz="2000">
                <a:solidFill>
                  <a:srgbClr val="3A3838"/>
                </a:solidFill>
              </a:rPr>
              <a:t>th</a:t>
            </a:r>
            <a:r>
              <a:rPr lang="en-US" sz="2000">
                <a:solidFill>
                  <a:srgbClr val="3A3838"/>
                </a:solidFill>
              </a:rPr>
              <a:t>-early February)</a:t>
            </a:r>
            <a:endParaRPr/>
          </a:p>
          <a:p>
            <a:pPr indent="-342900" lvl="0" marL="342900" rtl="0" algn="l">
              <a:lnSpc>
                <a:spcPct val="150000"/>
              </a:lnSpc>
              <a:spcBef>
                <a:spcPts val="75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One-on-one Associate Superintendent discussions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Cluster Planning Session (positions sharing, cluster alignment, etc.)</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Program Manager discussions and approvals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Feedback Meeting(s) </a:t>
            </a:r>
            <a:r>
              <a:rPr b="1" lang="en-US" sz="2000">
                <a:solidFill>
                  <a:srgbClr val="3A3838"/>
                </a:solidFill>
              </a:rPr>
              <a:t>before</a:t>
            </a:r>
            <a:r>
              <a:rPr lang="en-US" sz="2000">
                <a:solidFill>
                  <a:srgbClr val="3A3838"/>
                </a:solidFill>
              </a:rPr>
              <a:t> principal’s staffing conference</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(Late February)</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17</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607" name="Google Shape;607;p17"/>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8"/>
          <p:cNvSpPr txBox="1"/>
          <p:nvPr>
            <p:ph type="title"/>
          </p:nvPr>
        </p:nvSpPr>
        <p:spPr>
          <a:xfrm>
            <a:off x="3429000" y="861068"/>
            <a:ext cx="8762999"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5000"/>
              <a:buFont typeface="Arial Black"/>
              <a:buNone/>
            </a:pPr>
            <a:r>
              <a:rPr lang="en-US" sz="5000"/>
              <a:t>QUESTIONS? </a:t>
            </a:r>
            <a:endParaRPr/>
          </a:p>
        </p:txBody>
      </p:sp>
      <p:sp>
        <p:nvSpPr>
          <p:cNvPr id="614" name="Google Shape;614;p18"/>
          <p:cNvSpPr txBox="1"/>
          <p:nvPr>
            <p:ph idx="1" type="body"/>
          </p:nvPr>
        </p:nvSpPr>
        <p:spPr>
          <a:xfrm>
            <a:off x="3429001" y="5253178"/>
            <a:ext cx="8763000"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2100"/>
              <a:buNone/>
            </a:pPr>
            <a:r>
              <a:rPr lang="en-US" sz="2100"/>
              <a:t>Thank you for your time and attention.  </a:t>
            </a:r>
            <a:endParaRPr/>
          </a:p>
        </p:txBody>
      </p:sp>
      <p:sp>
        <p:nvSpPr>
          <p:cNvPr id="615" name="Google Shape;615;p1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16" name="Google Shape;616;p18"/>
          <p:cNvPicPr preferRelativeResize="0"/>
          <p:nvPr/>
        </p:nvPicPr>
        <p:blipFill rotWithShape="1">
          <a:blip r:embed="rId3">
            <a:alphaModFix/>
          </a:blip>
          <a:srcRect b="0" l="0" r="0" t="0"/>
          <a:stretch/>
        </p:blipFill>
        <p:spPr>
          <a:xfrm>
            <a:off x="5860255" y="2038089"/>
            <a:ext cx="3900488" cy="25788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397" name="Google Shape;397;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398" name="Google Shape;398;p2"/>
          <p:cNvGrpSpPr/>
          <p:nvPr/>
        </p:nvGrpSpPr>
        <p:grpSpPr>
          <a:xfrm>
            <a:off x="1472755" y="2046260"/>
            <a:ext cx="9785222" cy="3479854"/>
            <a:chOff x="133921" y="874685"/>
            <a:chExt cx="9785222" cy="3479854"/>
          </a:xfrm>
        </p:grpSpPr>
        <p:sp>
          <p:nvSpPr>
            <p:cNvPr id="399" name="Google Shape;399;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403" name="Google Shape;403;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407" name="Google Shape;407;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411" name="Google Shape;411;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p:txBody>
      </p:sp>
      <p:sp>
        <p:nvSpPr>
          <p:cNvPr id="421" name="Google Shape;421;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422" name="Google Shape;422;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423" name="Google Shape;423;p3"/>
          <p:cNvGrpSpPr/>
          <p:nvPr/>
        </p:nvGrpSpPr>
        <p:grpSpPr>
          <a:xfrm>
            <a:off x="-581151" y="1679140"/>
            <a:ext cx="11837829" cy="5752583"/>
            <a:chOff x="-4829844" y="-740211"/>
            <a:chExt cx="11837829" cy="5752583"/>
          </a:xfrm>
        </p:grpSpPr>
        <p:sp>
          <p:nvSpPr>
            <p:cNvPr id="424" name="Google Shape;424;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1: Data Review</a:t>
              </a:r>
              <a:endParaRPr/>
            </a:p>
          </p:txBody>
        </p:sp>
        <p:sp>
          <p:nvSpPr>
            <p:cNvPr id="427" name="Google Shape;427;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2: Strategic Plan Review</a:t>
              </a:r>
              <a:endParaRPr/>
            </a:p>
          </p:txBody>
        </p:sp>
        <p:sp>
          <p:nvSpPr>
            <p:cNvPr id="430" name="Google Shape;430;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(Strategic Priorities)</a:t>
              </a:r>
              <a:endParaRPr/>
            </a:p>
          </p:txBody>
        </p:sp>
        <p:sp>
          <p:nvSpPr>
            <p:cNvPr id="433" name="Google Shape;433;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4: Budget Choices</a:t>
              </a:r>
              <a:endParaRPr/>
            </a:p>
          </p:txBody>
        </p:sp>
        <p:sp>
          <p:nvSpPr>
            <p:cNvPr id="436" name="Google Shape;436;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437" name="Google Shape;437;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4"/>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444" name="Google Shape;444;p4"/>
          <p:cNvGrpSpPr/>
          <p:nvPr/>
        </p:nvGrpSpPr>
        <p:grpSpPr>
          <a:xfrm>
            <a:off x="2450852" y="1639914"/>
            <a:ext cx="7288380" cy="2466229"/>
            <a:chOff x="138196" y="1326"/>
            <a:chExt cx="7288380" cy="2466229"/>
          </a:xfrm>
        </p:grpSpPr>
        <p:sp>
          <p:nvSpPr>
            <p:cNvPr id="445" name="Google Shape;445;p4"/>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1                             </a:t>
              </a:r>
              <a:r>
                <a:rPr lang="en-US" sz="1400">
                  <a:solidFill>
                    <a:schemeClr val="dk1"/>
                  </a:solidFill>
                  <a:latin typeface="Arial"/>
                  <a:ea typeface="Arial"/>
                  <a:cs typeface="Arial"/>
                  <a:sym typeface="Arial"/>
                </a:rPr>
                <a:t>Review and </a:t>
              </a:r>
              <a:r>
                <a:rPr b="0" lang="en-US" sz="1400">
                  <a:solidFill>
                    <a:schemeClr val="dk1"/>
                  </a:solidFill>
                  <a:latin typeface="Arial"/>
                  <a:ea typeface="Arial"/>
                  <a:cs typeface="Arial"/>
                  <a:sym typeface="Arial"/>
                </a:rPr>
                <a:t>Update </a:t>
              </a:r>
              <a:r>
                <a:rPr lang="en-US" sz="1400">
                  <a:solidFill>
                    <a:schemeClr val="dk1"/>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448" name="Google Shape;448;p4"/>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2 </a:t>
              </a:r>
              <a:r>
                <a:rPr b="0" lang="en-US" sz="1400">
                  <a:solidFill>
                    <a:schemeClr val="dk1"/>
                  </a:solidFill>
                  <a:latin typeface="Arial"/>
                  <a:ea typeface="Arial"/>
                  <a:cs typeface="Arial"/>
                  <a:sym typeface="Arial"/>
                </a:rPr>
                <a:t>Pri</a:t>
              </a:r>
              <a:r>
                <a:rPr lang="en-US" sz="1400">
                  <a:solidFill>
                    <a:schemeClr val="dk1"/>
                  </a:solidFill>
                  <a:latin typeface="Arial"/>
                  <a:ea typeface="Arial"/>
                  <a:cs typeface="Arial"/>
                  <a:sym typeface="Arial"/>
                </a:rPr>
                <a:t>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24 </a:t>
              </a:r>
              <a:r>
                <a:rPr baseline="30000" lang="en-US" sz="1200">
                  <a:solidFill>
                    <a:srgbClr val="FF0000"/>
                  </a:solidFill>
                  <a:latin typeface="Calibri"/>
                  <a:ea typeface="Calibri"/>
                  <a:cs typeface="Calibri"/>
                  <a:sym typeface="Calibri"/>
                </a:rPr>
                <a:t> </a:t>
              </a:r>
              <a:endParaRPr sz="1200">
                <a:solidFill>
                  <a:srgbClr val="FF0000"/>
                </a:solidFill>
                <a:latin typeface="Arial"/>
                <a:ea typeface="Arial"/>
                <a:cs typeface="Arial"/>
                <a:sym typeface="Arial"/>
              </a:endParaRPr>
            </a:p>
          </p:txBody>
        </p:sp>
        <p:sp>
          <p:nvSpPr>
            <p:cNvPr id="452" name="Google Shape;452;p4"/>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3              </a:t>
              </a:r>
              <a:r>
                <a:rPr lang="en-US" sz="1400">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24 – </a:t>
              </a:r>
              <a:r>
                <a:rPr lang="en-US" sz="1200">
                  <a:solidFill>
                    <a:srgbClr val="FF0000"/>
                  </a:solidFill>
                  <a:latin typeface="Calibri"/>
                  <a:ea typeface="Calibri"/>
                  <a:cs typeface="Calibri"/>
                  <a:sym typeface="Calibri"/>
                </a:rPr>
                <a:t>early February </a:t>
              </a:r>
              <a:endParaRPr sz="1200">
                <a:solidFill>
                  <a:schemeClr val="dk1"/>
                </a:solidFill>
                <a:latin typeface="Arial"/>
                <a:ea typeface="Arial"/>
                <a:cs typeface="Arial"/>
                <a:sym typeface="Arial"/>
              </a:endParaRPr>
            </a:p>
          </p:txBody>
        </p:sp>
        <p:sp>
          <p:nvSpPr>
            <p:cNvPr id="456" name="Google Shape;456;p4"/>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4         </a:t>
              </a:r>
              <a:r>
                <a:rPr lang="en-US" sz="1400">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endParaRPr sz="1200">
                <a:solidFill>
                  <a:srgbClr val="FF0000"/>
                </a:solidFill>
                <a:latin typeface="Arial"/>
                <a:ea typeface="Arial"/>
                <a:cs typeface="Arial"/>
                <a:sym typeface="Arial"/>
              </a:endParaRPr>
            </a:p>
          </p:txBody>
        </p:sp>
        <p:sp>
          <p:nvSpPr>
            <p:cNvPr id="460" name="Google Shape;460;p4"/>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GO Team Feedback Session: Draft Budget Presented &amp; Discussed </a:t>
              </a:r>
              <a:r>
                <a:rPr lang="en-US" sz="1200">
                  <a:solidFill>
                    <a:srgbClr val="FF0000"/>
                  </a:solidFill>
                  <a:latin typeface="Calibri"/>
                  <a:ea typeface="Calibri"/>
                  <a:cs typeface="Calibri"/>
                  <a:sym typeface="Calibri"/>
                </a:rPr>
                <a:t>February – </a:t>
              </a:r>
              <a:r>
                <a:rPr lang="en-US" sz="1200">
                  <a:solidFill>
                    <a:srgbClr val="FF0000"/>
                  </a:solidFill>
                  <a:highlight>
                    <a:srgbClr val="FFFF00"/>
                  </a:highlight>
                  <a:latin typeface="Calibri"/>
                  <a:ea typeface="Calibri"/>
                  <a:cs typeface="Calibri"/>
                  <a:sym typeface="Calibri"/>
                </a:rPr>
                <a:t>multiple meetings</a:t>
              </a:r>
              <a:r>
                <a:rPr lang="en-US" sz="1200">
                  <a:solidFill>
                    <a:srgbClr val="FF0000"/>
                  </a:solidFill>
                  <a:latin typeface="Calibri"/>
                  <a:ea typeface="Calibri"/>
                  <a:cs typeface="Calibri"/>
                  <a:sym typeface="Calibri"/>
                </a:rPr>
                <a:t>, if necessary</a:t>
              </a:r>
              <a:endParaRPr/>
            </a:p>
          </p:txBody>
        </p:sp>
        <p:sp>
          <p:nvSpPr>
            <p:cNvPr id="464" name="Google Shape;464;p4"/>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6               </a:t>
              </a:r>
              <a:r>
                <a:rPr b="0" lang="en-US" sz="1400">
                  <a:solidFill>
                    <a:schemeClr val="dk1"/>
                  </a:solidFill>
                  <a:latin typeface="Arial"/>
                  <a:ea typeface="Arial"/>
                  <a:cs typeface="Arial"/>
                  <a:sym typeface="Arial"/>
                </a:rPr>
                <a:t>Principals:</a:t>
              </a:r>
              <a:r>
                <a:rPr b="1" lang="en-US" sz="1600">
                  <a:solidFill>
                    <a:schemeClr val="dk1"/>
                  </a:solidFill>
                  <a:latin typeface="Arial"/>
                  <a:ea typeface="Arial"/>
                  <a:cs typeface="Arial"/>
                  <a:sym typeface="Arial"/>
                </a:rPr>
                <a:t> </a:t>
              </a:r>
              <a:r>
                <a:rPr b="0" lang="en-US" sz="1400">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468" name="Google Shape;468;p4"/>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7      </a:t>
              </a:r>
              <a:r>
                <a:rPr lang="en-US" sz="1400">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17 </a:t>
              </a:r>
              <a:endParaRPr b="1" sz="1200">
                <a:solidFill>
                  <a:srgbClr val="FF0000"/>
                </a:solidFill>
                <a:latin typeface="Arial"/>
                <a:ea typeface="Arial"/>
                <a:cs typeface="Arial"/>
                <a:sym typeface="Arial"/>
              </a:endParaRPr>
            </a:p>
          </p:txBody>
        </p:sp>
      </p:grpSp>
      <p:pic>
        <p:nvPicPr>
          <p:cNvPr descr="Image result for you are here" id="472" name="Google Shape;472;p4"/>
          <p:cNvPicPr preferRelativeResize="0"/>
          <p:nvPr/>
        </p:nvPicPr>
        <p:blipFill rotWithShape="1">
          <a:blip r:embed="rId4">
            <a:alphaModFix/>
          </a:blip>
          <a:srcRect b="0" l="0" r="0" t="0"/>
          <a:stretch/>
        </p:blipFill>
        <p:spPr>
          <a:xfrm>
            <a:off x="4858464" y="1864170"/>
            <a:ext cx="570059" cy="831576"/>
          </a:xfrm>
          <a:prstGeom prst="rect">
            <a:avLst/>
          </a:prstGeom>
          <a:noFill/>
          <a:ln>
            <a:noFill/>
          </a:ln>
        </p:spPr>
      </p:pic>
      <p:sp>
        <p:nvSpPr>
          <p:cNvPr id="473" name="Google Shape;473;p4"/>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rgbClr val="000000"/>
                </a:solidFill>
                <a:latin typeface="Calibri"/>
                <a:ea typeface="Calibri"/>
                <a:cs typeface="Calibri"/>
                <a:sym typeface="Calibri"/>
              </a:rPr>
              <a:t>GO Teams are encouraged to have ongoing conversations</a:t>
            </a:r>
            <a:endParaRPr/>
          </a:p>
        </p:txBody>
      </p:sp>
      <p:sp>
        <p:nvSpPr>
          <p:cNvPr id="474" name="Google Shape;474;p4"/>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3000"/>
              <a:buFont typeface="Trebuchet MS"/>
              <a:buNone/>
            </a:pPr>
            <a:r>
              <a:rPr b="1" lang="en-US" sz="3000">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
          <p:cNvSpPr txBox="1"/>
          <p:nvPr>
            <p:ph type="ctrTitle"/>
          </p:nvPr>
        </p:nvSpPr>
        <p:spPr>
          <a:xfrm>
            <a:off x="393572" y="22415"/>
            <a:ext cx="6846189" cy="696913"/>
          </a:xfrm>
          <a:prstGeom prst="rect">
            <a:avLst/>
          </a:prstGeom>
          <a:noFill/>
          <a:ln>
            <a:noFill/>
          </a:ln>
        </p:spPr>
        <p:txBody>
          <a:bodyPr anchorCtr="0" anchor="ctr" bIns="45700" lIns="91425" spcFirstLastPara="1" rIns="91425" wrap="square" tIns="45700">
            <a:noAutofit/>
          </a:bodyPr>
          <a:lstStyle/>
          <a:p>
            <a:pPr indent="0" lvl="0" marL="0" marR="0" rtl="0" algn="l">
              <a:lnSpc>
                <a:spcPct val="91399"/>
              </a:lnSpc>
              <a:spcBef>
                <a:spcPts val="0"/>
              </a:spcBef>
              <a:spcAft>
                <a:spcPts val="0"/>
              </a:spcAft>
              <a:buClr>
                <a:schemeClr val="dk1"/>
              </a:buClr>
              <a:buSzPts val="1000"/>
              <a:buFont typeface="Calibri"/>
              <a:buNone/>
            </a:pPr>
            <a:r>
              <a:rPr b="1" i="0" lang="en-US" sz="4000" u="sng" cap="none" strike="noStrike">
                <a:solidFill>
                  <a:schemeClr val="dk1"/>
                </a:solidFill>
                <a:latin typeface="Calibri"/>
                <a:ea typeface="Calibri"/>
                <a:cs typeface="Calibri"/>
                <a:sym typeface="Calibri"/>
              </a:rPr>
              <a:t>Budget Allocation Meeting</a:t>
            </a:r>
            <a:endParaRPr/>
          </a:p>
        </p:txBody>
      </p:sp>
      <p:sp>
        <p:nvSpPr>
          <p:cNvPr id="480" name="Google Shape;480;p5"/>
          <p:cNvSpPr txBox="1"/>
          <p:nvPr>
            <p:ph idx="1" type="subTitle"/>
          </p:nvPr>
        </p:nvSpPr>
        <p:spPr>
          <a:xfrm>
            <a:off x="241172" y="1019175"/>
            <a:ext cx="7426453" cy="5816410"/>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6350" lvl="0" marL="57150" marR="0" rtl="0" algn="l">
              <a:lnSpc>
                <a:spcPct val="100000"/>
              </a:lnSpc>
              <a:spcBef>
                <a:spcPts val="0"/>
              </a:spcBef>
              <a:spcAft>
                <a:spcPts val="0"/>
              </a:spcAft>
              <a:buClr>
                <a:schemeClr val="accent5"/>
              </a:buClr>
              <a:buSzPts val="2200"/>
              <a:buNone/>
            </a:pPr>
            <a:r>
              <a:rPr lang="en-US" sz="2200">
                <a:solidFill>
                  <a:schemeClr val="accent5"/>
                </a:solidFill>
              </a:rPr>
              <a:t>The first GO Team meeting is when the principal will provide an overview of the budget allocation for GO Team members and the general public. </a:t>
            </a:r>
            <a:endParaRPr/>
          </a:p>
          <a:p>
            <a:pPr indent="0" lvl="0" marL="6350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6350" lvl="0" marL="5715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endParaRPr/>
          </a:p>
          <a:p>
            <a:pPr indent="0" lvl="0" marL="63500" rtl="0" algn="l">
              <a:lnSpc>
                <a:spcPct val="100000"/>
              </a:lnSpc>
              <a:spcBef>
                <a:spcPts val="1800"/>
              </a:spcBef>
              <a:spcAft>
                <a:spcPts val="0"/>
              </a:spcAft>
              <a:buClr>
                <a:schemeClr val="accent3"/>
              </a:buClr>
              <a:buSzPts val="2800"/>
              <a:buNone/>
            </a:pPr>
            <a:r>
              <a:rPr b="1" lang="en-US" sz="2800" u="sng">
                <a:solidFill>
                  <a:schemeClr val="accent3"/>
                </a:solidFill>
              </a:rPr>
              <a:t>When</a:t>
            </a:r>
            <a:endParaRPr/>
          </a:p>
          <a:p>
            <a:pPr indent="-457200" lvl="0" marL="520700" rtl="0" algn="l">
              <a:lnSpc>
                <a:spcPct val="100000"/>
              </a:lnSpc>
              <a:spcBef>
                <a:spcPts val="600"/>
              </a:spcBef>
              <a:spcAft>
                <a:spcPts val="0"/>
              </a:spcAft>
              <a:buClr>
                <a:schemeClr val="accent5"/>
              </a:buClr>
              <a:buSzPts val="2200"/>
              <a:buNone/>
            </a:pPr>
            <a:r>
              <a:rPr lang="en-US" sz="2200">
                <a:solidFill>
                  <a:schemeClr val="accent5"/>
                </a:solidFill>
              </a:rPr>
              <a:t>End of January- Early February</a:t>
            </a:r>
            <a:endParaRPr/>
          </a:p>
        </p:txBody>
      </p:sp>
      <p:sp>
        <p:nvSpPr>
          <p:cNvPr id="481" name="Google Shape;481;p5"/>
          <p:cNvSpPr txBox="1"/>
          <p:nvPr>
            <p:ph idx="4294967295" type="sldNum"/>
          </p:nvPr>
        </p:nvSpPr>
        <p:spPr>
          <a:xfrm>
            <a:off x="10071100" y="-1348042"/>
            <a:ext cx="1621258" cy="73401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
          <p:cNvSpPr txBox="1"/>
          <p:nvPr>
            <p:ph type="title"/>
          </p:nvPr>
        </p:nvSpPr>
        <p:spPr>
          <a:xfrm>
            <a:off x="0" y="188912"/>
            <a:ext cx="12192000" cy="542608"/>
          </a:xfrm>
          <a:prstGeom prst="rect">
            <a:avLst/>
          </a:prstGeom>
          <a:noFill/>
          <a:ln>
            <a:noFill/>
          </a:ln>
        </p:spPr>
        <p:txBody>
          <a:bodyPr anchorCtr="0" anchor="b" bIns="45700" lIns="91425" spcFirstLastPara="1" rIns="91425" wrap="square" tIns="45700">
            <a:noAutofit/>
          </a:bodyPr>
          <a:lstStyle/>
          <a:p>
            <a:pPr indent="0" lvl="0" marL="0" rtl="0" algn="ctr">
              <a:lnSpc>
                <a:spcPct val="114250"/>
              </a:lnSpc>
              <a:spcBef>
                <a:spcPts val="0"/>
              </a:spcBef>
              <a:spcAft>
                <a:spcPts val="0"/>
              </a:spcAft>
              <a:buClr>
                <a:schemeClr val="accent6"/>
              </a:buClr>
              <a:buSzPts val="3200"/>
              <a:buFont typeface="Arial Black"/>
              <a:buNone/>
            </a:pPr>
            <a:r>
              <a:rPr lang="en-US" sz="3200"/>
              <a:t>FY24 BUDGET DEVELOPMENT PROCESS</a:t>
            </a:r>
            <a:endParaRPr/>
          </a:p>
        </p:txBody>
      </p:sp>
      <p:sp>
        <p:nvSpPr>
          <p:cNvPr id="487" name="Google Shape;487;p6"/>
          <p:cNvSpPr txBox="1"/>
          <p:nvPr>
            <p:ph idx="2" type="body"/>
          </p:nvPr>
        </p:nvSpPr>
        <p:spPr>
          <a:xfrm>
            <a:off x="1266826" y="1116874"/>
            <a:ext cx="3757818" cy="494057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0627E"/>
              </a:buClr>
              <a:buSzPct val="100000"/>
              <a:buNone/>
            </a:pPr>
            <a:r>
              <a:rPr b="1" lang="en-US" sz="2400" u="sng">
                <a:solidFill>
                  <a:srgbClr val="00627E"/>
                </a:solidFill>
                <a:latin typeface="Calibri"/>
                <a:ea typeface="Calibri"/>
                <a:cs typeface="Calibri"/>
                <a:sym typeface="Calibri"/>
              </a:rPr>
              <a:t>Principal’s Role</a:t>
            </a:r>
            <a:endParaRPr/>
          </a:p>
          <a:p>
            <a:pPr indent="-171481" lvl="0" marL="171450" rtl="0" algn="l">
              <a:lnSpc>
                <a:spcPct val="11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Design the budget and propose operational changes that can raise student achievement</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Flesh out strategies, implement and manage them at the school level </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day-to-day operations</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Serve as the expert on the school</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Hire quality instructional and support personnel</a:t>
            </a:r>
            <a:endParaRPr/>
          </a:p>
          <a:p>
            <a:pPr indent="0" lvl="0" marL="0" rtl="0" algn="l">
              <a:lnSpc>
                <a:spcPct val="100000"/>
              </a:lnSpc>
              <a:spcBef>
                <a:spcPts val="870"/>
              </a:spcBef>
              <a:spcAft>
                <a:spcPts val="0"/>
              </a:spcAft>
              <a:buClr>
                <a:schemeClr val="accent6"/>
              </a:buClr>
              <a:buSzPct val="100000"/>
              <a:buNone/>
            </a:pPr>
            <a:r>
              <a:t/>
            </a:r>
            <a:endParaRPr sz="1600">
              <a:latin typeface="Calibri"/>
              <a:ea typeface="Calibri"/>
              <a:cs typeface="Calibri"/>
              <a:sym typeface="Calibri"/>
            </a:endParaRPr>
          </a:p>
          <a:p>
            <a:pPr indent="0" lvl="0" marL="0" rtl="0" algn="l">
              <a:lnSpc>
                <a:spcPct val="100000"/>
              </a:lnSpc>
              <a:spcBef>
                <a:spcPts val="270"/>
              </a:spcBef>
              <a:spcAft>
                <a:spcPts val="0"/>
              </a:spcAft>
              <a:buClr>
                <a:srgbClr val="00627E"/>
              </a:buClr>
              <a:buSzPct val="100000"/>
              <a:buNone/>
            </a:pPr>
            <a:r>
              <a:rPr b="1" lang="en-US" sz="2200" u="sng">
                <a:solidFill>
                  <a:srgbClr val="00627E"/>
                </a:solidFill>
                <a:latin typeface="Calibri"/>
                <a:ea typeface="Calibri"/>
                <a:cs typeface="Calibri"/>
                <a:sym typeface="Calibri"/>
              </a:rPr>
              <a:t>The GO Team’s Role</a:t>
            </a:r>
            <a:endParaRPr/>
          </a:p>
          <a:p>
            <a:pPr indent="-171481" lvl="0" marL="171450" rtl="0" algn="l">
              <a:lnSpc>
                <a:spcPct val="12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big picture (</a:t>
            </a:r>
            <a:r>
              <a:rPr lang="en-US" sz="1700" u="sng">
                <a:solidFill>
                  <a:schemeClr val="dk1"/>
                </a:solidFill>
                <a:latin typeface="Calibri"/>
                <a:ea typeface="Calibri"/>
                <a:cs typeface="Calibri"/>
                <a:sym typeface="Calibri"/>
              </a:rPr>
              <a:t>positions and resources, not people</a:t>
            </a:r>
            <a:r>
              <a:rPr lang="en-US" sz="1700">
                <a:solidFill>
                  <a:schemeClr val="dk1"/>
                </a:solidFill>
                <a:latin typeface="Calibri"/>
                <a:ea typeface="Calibri"/>
                <a:cs typeface="Calibri"/>
                <a:sym typeface="Calibri"/>
              </a:rPr>
              <a:t>)</a:t>
            </a:r>
            <a:endParaRPr/>
          </a:p>
          <a:p>
            <a:pPr indent="-171481" lvl="0" marL="171450" rtl="0" algn="l">
              <a:lnSpc>
                <a:spcPct val="12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Ensure that the budget is </a:t>
            </a:r>
            <a:r>
              <a:rPr lang="en-US" sz="1700" u="sng">
                <a:solidFill>
                  <a:schemeClr val="dk1"/>
                </a:solidFill>
                <a:latin typeface="Calibri"/>
                <a:ea typeface="Calibri"/>
                <a:cs typeface="Calibri"/>
                <a:sym typeface="Calibri"/>
              </a:rPr>
              <a:t>aligned</a:t>
            </a:r>
            <a:r>
              <a:rPr lang="en-US" sz="1700">
                <a:solidFill>
                  <a:schemeClr val="dk1"/>
                </a:solidFill>
                <a:latin typeface="Calibri"/>
                <a:ea typeface="Calibri"/>
                <a:cs typeface="Calibri"/>
                <a:sym typeface="Calibri"/>
              </a:rPr>
              <a:t> to the school’s mission and vision and that </a:t>
            </a:r>
            <a:r>
              <a:rPr lang="en-US" sz="1700" u="sng">
                <a:solidFill>
                  <a:schemeClr val="dk1"/>
                </a:solidFill>
                <a:latin typeface="Calibri"/>
                <a:ea typeface="Calibri"/>
                <a:cs typeface="Calibri"/>
                <a:sym typeface="Calibri"/>
              </a:rPr>
              <a:t>resources are allocated to support key strategic priorities</a:t>
            </a:r>
            <a:endParaRPr/>
          </a:p>
          <a:p>
            <a:pPr indent="0" lvl="0" marL="0" rtl="0" algn="l">
              <a:lnSpc>
                <a:spcPct val="100000"/>
              </a:lnSpc>
              <a:spcBef>
                <a:spcPts val="8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p>
        </p:txBody>
      </p:sp>
      <p:sp>
        <p:nvSpPr>
          <p:cNvPr id="488" name="Google Shape;488;p6"/>
          <p:cNvSpPr txBox="1"/>
          <p:nvPr>
            <p:ph idx="12" type="sldNum"/>
          </p:nvPr>
        </p:nvSpPr>
        <p:spPr>
          <a:xfrm>
            <a:off x="190500" y="6373813"/>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489" name="Google Shape;489;p6"/>
          <p:cNvPicPr preferRelativeResize="0"/>
          <p:nvPr>
            <p:ph idx="1" type="body"/>
          </p:nvPr>
        </p:nvPicPr>
        <p:blipFill rotWithShape="1">
          <a:blip r:embed="rId3">
            <a:alphaModFix/>
          </a:blip>
          <a:srcRect b="0" l="0" r="46897" t="3534"/>
          <a:stretch/>
        </p:blipFill>
        <p:spPr>
          <a:xfrm>
            <a:off x="5287199" y="1044856"/>
            <a:ext cx="4063798" cy="5624232"/>
          </a:xfrm>
          <a:prstGeom prst="rect">
            <a:avLst/>
          </a:prstGeom>
          <a:noFill/>
          <a:ln>
            <a:noFill/>
          </a:ln>
        </p:spPr>
      </p:pic>
      <p:sp>
        <p:nvSpPr>
          <p:cNvPr id="490" name="Google Shape;490;p6"/>
          <p:cNvSpPr/>
          <p:nvPr/>
        </p:nvSpPr>
        <p:spPr>
          <a:xfrm rot="-2248755">
            <a:off x="6319863" y="996073"/>
            <a:ext cx="786776" cy="1612226"/>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491" name="Google Shape;491;p6"/>
          <p:cNvSpPr/>
          <p:nvPr/>
        </p:nvSpPr>
        <p:spPr>
          <a:xfrm rot="2126405">
            <a:off x="8428166" y="1047520"/>
            <a:ext cx="744346" cy="1562707"/>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
          <p:cNvSpPr/>
          <p:nvPr/>
        </p:nvSpPr>
        <p:spPr>
          <a:xfrm>
            <a:off x="36895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498" name="Google Shape;498;p7"/>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499" name="Google Shape;499;p7"/>
          <p:cNvSpPr txBox="1"/>
          <p:nvPr/>
        </p:nvSpPr>
        <p:spPr>
          <a:xfrm>
            <a:off x="3219450" y="16250"/>
            <a:ext cx="89727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dk1"/>
                </a:solidFill>
                <a:latin typeface="Arial Black"/>
                <a:ea typeface="Arial Black"/>
                <a:cs typeface="Arial Black"/>
                <a:sym typeface="Arial Black"/>
              </a:rPr>
              <a:t>Barack &amp; Michelle Obama Academy </a:t>
            </a:r>
            <a:endParaRPr b="1" i="1" sz="2400">
              <a:solidFill>
                <a:schemeClr val="dk1"/>
              </a:solidFill>
              <a:latin typeface="Arial Black"/>
              <a:ea typeface="Arial Black"/>
              <a:cs typeface="Arial Black"/>
              <a:sym typeface="Arial Black"/>
            </a:endParaRPr>
          </a:p>
          <a:p>
            <a:pPr indent="0" lvl="0" marL="0" marR="0" rtl="0" algn="ctr">
              <a:spcBef>
                <a:spcPts val="0"/>
              </a:spcBef>
              <a:spcAft>
                <a:spcPts val="0"/>
              </a:spcAft>
              <a:buNone/>
            </a:pPr>
            <a:r>
              <a:rPr b="1" i="1" lang="en-US" sz="2400">
                <a:solidFill>
                  <a:schemeClr val="dk1"/>
                </a:solidFill>
                <a:latin typeface="Arial Black"/>
                <a:ea typeface="Arial Black"/>
                <a:cs typeface="Arial Black"/>
                <a:sym typeface="Arial Black"/>
              </a:rPr>
              <a:t>Strategic Plan </a:t>
            </a:r>
            <a:endParaRPr sz="1000"/>
          </a:p>
        </p:txBody>
      </p:sp>
      <p:sp>
        <p:nvSpPr>
          <p:cNvPr id="500" name="Google Shape;500;p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01" name="Google Shape;501;p7"/>
          <p:cNvPicPr preferRelativeResize="0"/>
          <p:nvPr/>
        </p:nvPicPr>
        <p:blipFill>
          <a:blip r:embed="rId4">
            <a:alphaModFix/>
          </a:blip>
          <a:stretch>
            <a:fillRect/>
          </a:stretch>
        </p:blipFill>
        <p:spPr>
          <a:xfrm>
            <a:off x="3638550" y="1157925"/>
            <a:ext cx="8286576" cy="4985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
          <p:cNvSpPr txBox="1"/>
          <p:nvPr/>
        </p:nvSpPr>
        <p:spPr>
          <a:xfrm>
            <a:off x="1575274" y="261258"/>
            <a:ext cx="6217066" cy="1929137"/>
          </a:xfrm>
          <a:prstGeom prst="rect">
            <a:avLst/>
          </a:prstGeom>
          <a:noFill/>
          <a:ln>
            <a:noFill/>
          </a:ln>
        </p:spPr>
        <p:txBody>
          <a:bodyPr anchorCtr="0" anchor="ctr" bIns="34275" lIns="68575" spcFirstLastPara="1" rIns="68575" wrap="square" tIns="34275">
            <a:normAutofit fontScale="92500" lnSpcReduction="20000"/>
          </a:bodyPr>
          <a:lstStyle/>
          <a:p>
            <a:pPr indent="0" lvl="0" marL="0" marR="0" rtl="0" algn="ctr">
              <a:lnSpc>
                <a:spcPct val="90000"/>
              </a:lnSpc>
              <a:spcBef>
                <a:spcPts val="0"/>
              </a:spcBef>
              <a:spcAft>
                <a:spcPts val="0"/>
              </a:spcAft>
              <a:buClr>
                <a:schemeClr val="dk1"/>
              </a:buClr>
              <a:buSzPct val="100000"/>
              <a:buFont typeface="Arial"/>
              <a:buNone/>
            </a:pPr>
            <a:r>
              <a:rPr b="1" i="1" lang="en-US" sz="4800">
                <a:solidFill>
                  <a:schemeClr val="dk1"/>
                </a:solidFill>
              </a:rPr>
              <a:t>Barack &amp; Michelle Obama Academy</a:t>
            </a:r>
            <a:endParaRPr b="1" i="1" sz="4800">
              <a:solidFill>
                <a:schemeClr val="dk1"/>
              </a:solidFill>
            </a:endParaRPr>
          </a:p>
          <a:p>
            <a:pPr indent="0" lvl="0" marL="0" marR="0" rtl="0" algn="ctr">
              <a:lnSpc>
                <a:spcPct val="90000"/>
              </a:lnSpc>
              <a:spcBef>
                <a:spcPts val="0"/>
              </a:spcBef>
              <a:spcAft>
                <a:spcPts val="0"/>
              </a:spcAft>
              <a:buClr>
                <a:schemeClr val="dk1"/>
              </a:buClr>
              <a:buSzPct val="106666"/>
              <a:buFont typeface="Arial"/>
              <a:buNone/>
            </a:pPr>
            <a:r>
              <a:rPr b="1" lang="en-US" sz="4500">
                <a:solidFill>
                  <a:srgbClr val="D47B22"/>
                </a:solidFill>
                <a:latin typeface="Arial"/>
                <a:ea typeface="Arial"/>
                <a:cs typeface="Arial"/>
                <a:sym typeface="Arial"/>
              </a:rPr>
              <a:t>Strategic Plan</a:t>
            </a:r>
            <a:endParaRPr/>
          </a:p>
          <a:p>
            <a:pPr indent="0" lvl="0" marL="0" marR="0" rtl="0" algn="ctr">
              <a:lnSpc>
                <a:spcPct val="90000"/>
              </a:lnSpc>
              <a:spcBef>
                <a:spcPts val="0"/>
              </a:spcBef>
              <a:spcAft>
                <a:spcPts val="0"/>
              </a:spcAft>
              <a:buClr>
                <a:srgbClr val="D47B22"/>
              </a:buClr>
              <a:buSzPct val="100000"/>
              <a:buFont typeface="Arial"/>
              <a:buNone/>
            </a:pPr>
            <a:r>
              <a:rPr b="1" lang="en-US" sz="4500">
                <a:solidFill>
                  <a:srgbClr val="D47B22"/>
                </a:solidFill>
                <a:latin typeface="Arial"/>
                <a:ea typeface="Arial"/>
                <a:cs typeface="Arial"/>
                <a:sym typeface="Arial"/>
              </a:rPr>
              <a:t>Priority Ranking</a:t>
            </a:r>
            <a:endParaRPr/>
          </a:p>
        </p:txBody>
      </p:sp>
      <p:sp>
        <p:nvSpPr>
          <p:cNvPr id="507" name="Google Shape;507;p8"/>
          <p:cNvSpPr txBox="1"/>
          <p:nvPr/>
        </p:nvSpPr>
        <p:spPr>
          <a:xfrm>
            <a:off x="1876513" y="2465996"/>
            <a:ext cx="5614586" cy="300082"/>
          </a:xfrm>
          <a:prstGeom prst="rect">
            <a:avLst/>
          </a:prstGeom>
          <a:noFill/>
          <a:ln>
            <a:noFill/>
          </a:ln>
        </p:spPr>
        <p:txBody>
          <a:bodyPr anchorCtr="0" anchor="t" bIns="45700" lIns="91425" spcFirstLastPara="1" rIns="91425" wrap="square" tIns="45700">
            <a:spAutoFit/>
          </a:bodyPr>
          <a:lstStyle/>
          <a:p>
            <a:pPr indent="-171450" lvl="0" marL="257175" marR="0" rtl="0" algn="l">
              <a:spcBef>
                <a:spcPts val="0"/>
              </a:spcBef>
              <a:spcAft>
                <a:spcPts val="0"/>
              </a:spcAft>
              <a:buClr>
                <a:schemeClr val="dk1"/>
              </a:buClr>
              <a:buSzPts val="1350"/>
              <a:buFont typeface="Arial"/>
              <a:buNone/>
            </a:pPr>
            <a:r>
              <a:t/>
            </a:r>
            <a:endParaRPr b="1" sz="1350">
              <a:solidFill>
                <a:srgbClr val="000000"/>
              </a:solidFill>
              <a:latin typeface="Arial"/>
              <a:ea typeface="Arial"/>
              <a:cs typeface="Arial"/>
              <a:sym typeface="Arial"/>
            </a:endParaRPr>
          </a:p>
        </p:txBody>
      </p:sp>
      <p:sp>
        <p:nvSpPr>
          <p:cNvPr id="508" name="Google Shape;508;p8"/>
          <p:cNvSpPr/>
          <p:nvPr/>
        </p:nvSpPr>
        <p:spPr>
          <a:xfrm>
            <a:off x="814825" y="2831975"/>
            <a:ext cx="620700" cy="3507900"/>
          </a:xfrm>
          <a:prstGeom prst="downArrow">
            <a:avLst>
              <a:gd fmla="val 50000" name="adj1"/>
              <a:gd fmla="val 50000" name="adj2"/>
            </a:avLst>
          </a:prstGeom>
          <a:solidFill>
            <a:schemeClr val="accent1"/>
          </a:solidFill>
          <a:ln cap="flat" cmpd="sng" w="12700">
            <a:solidFill>
              <a:srgbClr val="5414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509" name="Google Shape;509;p8"/>
          <p:cNvSpPr txBox="1"/>
          <p:nvPr/>
        </p:nvSpPr>
        <p:spPr>
          <a:xfrm>
            <a:off x="814823" y="2477550"/>
            <a:ext cx="742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83A9"/>
                </a:solidFill>
                <a:latin typeface="Arial"/>
                <a:ea typeface="Arial"/>
                <a:cs typeface="Arial"/>
                <a:sym typeface="Arial"/>
              </a:rPr>
              <a:t>Higher</a:t>
            </a:r>
            <a:endParaRPr/>
          </a:p>
        </p:txBody>
      </p:sp>
      <p:sp>
        <p:nvSpPr>
          <p:cNvPr id="510" name="Google Shape;510;p8"/>
          <p:cNvSpPr txBox="1"/>
          <p:nvPr/>
        </p:nvSpPr>
        <p:spPr>
          <a:xfrm>
            <a:off x="833153" y="6200000"/>
            <a:ext cx="742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83A9"/>
                </a:solidFill>
                <a:latin typeface="Arial"/>
                <a:ea typeface="Arial"/>
                <a:cs typeface="Arial"/>
                <a:sym typeface="Arial"/>
              </a:rPr>
              <a:t>Lower</a:t>
            </a:r>
            <a:endParaRPr/>
          </a:p>
        </p:txBody>
      </p:sp>
      <p:sp>
        <p:nvSpPr>
          <p:cNvPr id="511" name="Google Shape;511;p8"/>
          <p:cNvSpPr txBox="1"/>
          <p:nvPr/>
        </p:nvSpPr>
        <p:spPr>
          <a:xfrm>
            <a:off x="1934200" y="2489075"/>
            <a:ext cx="5754300" cy="39711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Arial"/>
              <a:buAutoNum type="arabicPeriod"/>
            </a:pPr>
            <a:r>
              <a:rPr lang="en-US" sz="1800">
                <a:solidFill>
                  <a:srgbClr val="000000"/>
                </a:solidFill>
              </a:rPr>
              <a:t>Improve student mastery of core content knowledge in literacy and mathematics. (#1)</a:t>
            </a:r>
            <a:endParaRPr sz="1800">
              <a:solidFill>
                <a:srgbClr val="000000"/>
              </a:solidFill>
            </a:endParaRPr>
          </a:p>
          <a:p>
            <a:pPr indent="-342900" lvl="0" marL="342900" marR="0" rtl="0" algn="l">
              <a:spcBef>
                <a:spcPts val="0"/>
              </a:spcBef>
              <a:spcAft>
                <a:spcPts val="0"/>
              </a:spcAft>
              <a:buClr>
                <a:srgbClr val="000000"/>
              </a:buClr>
              <a:buSzPts val="1800"/>
              <a:buFont typeface="Arial"/>
              <a:buAutoNum type="arabicPeriod"/>
            </a:pPr>
            <a:r>
              <a:rPr lang="en-US" sz="1800">
                <a:solidFill>
                  <a:srgbClr val="000000"/>
                </a:solidFill>
                <a:latin typeface="Arial"/>
                <a:ea typeface="Arial"/>
                <a:cs typeface="Arial"/>
                <a:sym typeface="Arial"/>
              </a:rPr>
              <a:t> </a:t>
            </a:r>
            <a:r>
              <a:rPr lang="en-US" sz="1800">
                <a:solidFill>
                  <a:srgbClr val="000000"/>
                </a:solidFill>
              </a:rPr>
              <a:t>Build teacher capacity in core content areas, literacy and mathematics. (#5)</a:t>
            </a:r>
            <a:endParaRPr sz="1800">
              <a:solidFill>
                <a:srgbClr val="000000"/>
              </a:solidFill>
            </a:endParaRPr>
          </a:p>
          <a:p>
            <a:pPr indent="-342900" lvl="0" marL="342900" marR="0" rtl="0" algn="l">
              <a:spcBef>
                <a:spcPts val="0"/>
              </a:spcBef>
              <a:spcAft>
                <a:spcPts val="0"/>
              </a:spcAft>
              <a:buClr>
                <a:srgbClr val="000000"/>
              </a:buClr>
              <a:buSzPts val="1800"/>
              <a:buAutoNum type="arabicPeriod"/>
            </a:pPr>
            <a:r>
              <a:rPr lang="en-US" sz="1800">
                <a:solidFill>
                  <a:srgbClr val="000000"/>
                </a:solidFill>
              </a:rPr>
              <a:t>Utilize various interventions to support closing our current academic gaps. (#3)</a:t>
            </a:r>
            <a:endParaRPr sz="1800">
              <a:solidFill>
                <a:srgbClr val="000000"/>
              </a:solidFill>
            </a:endParaRPr>
          </a:p>
          <a:p>
            <a:pPr indent="-342900" lvl="0" marL="342900" marR="0" rtl="0" algn="l">
              <a:spcBef>
                <a:spcPts val="0"/>
              </a:spcBef>
              <a:spcAft>
                <a:spcPts val="0"/>
              </a:spcAft>
              <a:buClr>
                <a:srgbClr val="000000"/>
              </a:buClr>
              <a:buSzPts val="1800"/>
              <a:buAutoNum type="arabicPeriod"/>
            </a:pPr>
            <a:r>
              <a:rPr lang="en-US" sz="1800">
                <a:solidFill>
                  <a:srgbClr val="000000"/>
                </a:solidFill>
              </a:rPr>
              <a:t>Build teacher capacity in the understanding of IB/SEL competencies. (#6)</a:t>
            </a:r>
            <a:endParaRPr sz="1800">
              <a:solidFill>
                <a:srgbClr val="000000"/>
              </a:solidFill>
            </a:endParaRPr>
          </a:p>
          <a:p>
            <a:pPr indent="-342900" lvl="0" marL="342900" marR="0" rtl="0" algn="l">
              <a:spcBef>
                <a:spcPts val="0"/>
              </a:spcBef>
              <a:spcAft>
                <a:spcPts val="0"/>
              </a:spcAft>
              <a:buClr>
                <a:srgbClr val="000000"/>
              </a:buClr>
              <a:buSzPts val="1800"/>
              <a:buAutoNum type="arabicPeriod"/>
            </a:pPr>
            <a:r>
              <a:rPr lang="en-US" sz="1800">
                <a:solidFill>
                  <a:srgbClr val="000000"/>
                </a:solidFill>
              </a:rPr>
              <a:t>Prepare all students to have a global mindset inclusive of the learning profiles, learner attributes, and self-inquiry. (#2)</a:t>
            </a:r>
            <a:endParaRPr sz="1800">
              <a:solidFill>
                <a:srgbClr val="000000"/>
              </a:solidFill>
            </a:endParaRPr>
          </a:p>
          <a:p>
            <a:pPr indent="-342900" lvl="0" marL="342900" marR="0" rtl="0" algn="l">
              <a:spcBef>
                <a:spcPts val="0"/>
              </a:spcBef>
              <a:spcAft>
                <a:spcPts val="0"/>
              </a:spcAft>
              <a:buClr>
                <a:srgbClr val="000000"/>
              </a:buClr>
              <a:buSzPts val="1800"/>
              <a:buAutoNum type="arabicPeriod"/>
            </a:pPr>
            <a:r>
              <a:rPr lang="en-US" sz="1800">
                <a:solidFill>
                  <a:srgbClr val="000000"/>
                </a:solidFill>
              </a:rPr>
              <a:t>Inform, engage, and activate the community. (#7)</a:t>
            </a:r>
            <a:endParaRPr sz="1800">
              <a:solidFill>
                <a:srgbClr val="000000"/>
              </a:solidFill>
            </a:endParaRPr>
          </a:p>
          <a:p>
            <a:pPr indent="-342900" lvl="0" marL="342900" marR="0" rtl="0" algn="l">
              <a:spcBef>
                <a:spcPts val="0"/>
              </a:spcBef>
              <a:spcAft>
                <a:spcPts val="0"/>
              </a:spcAft>
              <a:buClr>
                <a:srgbClr val="000000"/>
              </a:buClr>
              <a:buSzPts val="1800"/>
              <a:buAutoNum type="arabicPeriod"/>
            </a:pPr>
            <a:r>
              <a:rPr lang="en-US" sz="1800">
                <a:solidFill>
                  <a:srgbClr val="000000"/>
                </a:solidFill>
              </a:rPr>
              <a:t>Build systems identifying and addressing root causes to promote social-emotional growth. (#4)</a:t>
            </a:r>
            <a:endParaRPr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9"/>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518" name="Google Shape;518;p9"/>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519" name="Google Shape;519;p9"/>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FY24 Budget Parameters</a:t>
            </a:r>
            <a:endParaRPr/>
          </a:p>
        </p:txBody>
      </p:sp>
      <p:graphicFrame>
        <p:nvGraphicFramePr>
          <p:cNvPr id="520" name="Google Shape;520;p9"/>
          <p:cNvGraphicFramePr/>
          <p:nvPr/>
        </p:nvGraphicFramePr>
        <p:xfrm>
          <a:off x="1570716" y="1329179"/>
          <a:ext cx="3000000" cy="3000000"/>
        </p:xfrm>
        <a:graphic>
          <a:graphicData uri="http://schemas.openxmlformats.org/drawingml/2006/table">
            <a:tbl>
              <a:tblPr bandRow="1" firstRow="1">
                <a:noFill/>
                <a:tableStyleId>{F6E631A8-02FC-4670-A207-9720FC85BD42}</a:tableStyleId>
              </a:tblPr>
              <a:tblGrid>
                <a:gridCol w="3875325"/>
                <a:gridCol w="4842375"/>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457200" rtl="0" algn="l">
                        <a:spcBef>
                          <a:spcPts val="0"/>
                        </a:spcBef>
                        <a:spcAft>
                          <a:spcPts val="0"/>
                        </a:spcAft>
                        <a:buNone/>
                      </a:pPr>
                      <a:r>
                        <a:rPr lang="en-US" sz="1800">
                          <a:latin typeface="Arial"/>
                          <a:ea typeface="Arial"/>
                          <a:cs typeface="Arial"/>
                          <a:sym typeface="Arial"/>
                        </a:rPr>
                        <a:t>Improve student mastery of core content knowledge in literacy and mathematics. </a:t>
                      </a:r>
                      <a:endParaRPr sz="2000">
                        <a:solidFill>
                          <a:schemeClr val="lt1"/>
                        </a:solidFill>
                        <a:latin typeface="Corbel"/>
                        <a:ea typeface="Corbel"/>
                        <a:cs typeface="Corbel"/>
                        <a:sym typeface="Corbel"/>
                      </a:endParaRPr>
                    </a:p>
                    <a:p>
                      <a:pPr indent="0" lvl="0" marL="0" marR="0" rtl="0" algn="l">
                        <a:spcBef>
                          <a:spcPts val="0"/>
                        </a:spcBef>
                        <a:spcAft>
                          <a:spcPts val="0"/>
                        </a:spcAft>
                        <a:buNone/>
                      </a:pPr>
                      <a:r>
                        <a:t/>
                      </a:r>
                      <a:endParaRPr sz="1750"/>
                    </a:p>
                  </a:txBody>
                  <a:tcPr marT="45725" marB="45725" marR="91450" marL="91450"/>
                </a:tc>
                <a:tc>
                  <a:txBody>
                    <a:bodyPr/>
                    <a:lstStyle/>
                    <a:p>
                      <a:pPr indent="0" lvl="0" marL="0" rtl="0" algn="l">
                        <a:spcBef>
                          <a:spcPts val="0"/>
                        </a:spcBef>
                        <a:spcAft>
                          <a:spcPts val="0"/>
                        </a:spcAft>
                        <a:buNone/>
                      </a:pPr>
                      <a:r>
                        <a:rPr lang="en-US">
                          <a:latin typeface="Corbel"/>
                          <a:ea typeface="Corbel"/>
                          <a:cs typeface="Corbel"/>
                          <a:sym typeface="Corbel"/>
                        </a:rPr>
                        <a:t>More than 50% of our scholars are performing at the beginning level in literacy and mathematics. Less than 20% of our students are scoring at proficient and above. </a:t>
                      </a:r>
                      <a:endParaRPr>
                        <a:latin typeface="Corbel"/>
                        <a:ea typeface="Corbel"/>
                        <a:cs typeface="Corbel"/>
                        <a:sym typeface="Corbel"/>
                      </a:endParaRPr>
                    </a:p>
                  </a:txBody>
                  <a:tcPr marT="45725" marB="45725" marR="91450" marL="91450"/>
                </a:tc>
              </a:tr>
              <a:tr h="1101075">
                <a:tc>
                  <a:txBody>
                    <a:bodyPr/>
                    <a:lstStyle/>
                    <a:p>
                      <a:pPr indent="0" lvl="0" marL="457200" rtl="0" algn="l">
                        <a:spcBef>
                          <a:spcPts val="0"/>
                        </a:spcBef>
                        <a:spcAft>
                          <a:spcPts val="0"/>
                        </a:spcAft>
                        <a:buNone/>
                      </a:pPr>
                      <a:r>
                        <a:rPr lang="en-US" sz="1800">
                          <a:latin typeface="Arial"/>
                          <a:ea typeface="Arial"/>
                          <a:cs typeface="Arial"/>
                          <a:sym typeface="Arial"/>
                        </a:rPr>
                        <a:t>Build teacher capacity in core content areas, literacy and mathematics.</a:t>
                      </a:r>
                      <a:endParaRPr/>
                    </a:p>
                  </a:txBody>
                  <a:tcPr marT="45725" marB="45725" marR="91450" marL="91450"/>
                </a:tc>
                <a:tc>
                  <a:txBody>
                    <a:bodyPr/>
                    <a:lstStyle/>
                    <a:p>
                      <a:pPr indent="0" lvl="0" marL="0" rtl="0" algn="l">
                        <a:spcBef>
                          <a:spcPts val="0"/>
                        </a:spcBef>
                        <a:spcAft>
                          <a:spcPts val="0"/>
                        </a:spcAft>
                        <a:buNone/>
                      </a:pPr>
                      <a:r>
                        <a:rPr lang="en-US">
                          <a:latin typeface="Corbel"/>
                          <a:ea typeface="Corbel"/>
                          <a:cs typeface="Corbel"/>
                          <a:sym typeface="Corbel"/>
                        </a:rPr>
                        <a:t>We know that the most important work of the teacher is providing strong tier one instruction. In order to provide quality tier one instruction, we must be able to invest in our teachers. Ensuring they are </a:t>
                      </a:r>
                      <a:r>
                        <a:rPr lang="en-US">
                          <a:latin typeface="Corbel"/>
                          <a:ea typeface="Corbel"/>
                          <a:cs typeface="Corbel"/>
                          <a:sym typeface="Corbel"/>
                        </a:rPr>
                        <a:t>receiving</a:t>
                      </a:r>
                      <a:r>
                        <a:rPr lang="en-US">
                          <a:latin typeface="Corbel"/>
                          <a:ea typeface="Corbel"/>
                          <a:cs typeface="Corbel"/>
                          <a:sym typeface="Corbel"/>
                        </a:rPr>
                        <a:t> the knowledge and training that connects to the most current research-based strategies to support our students.</a:t>
                      </a:r>
                      <a:endParaRPr>
                        <a:latin typeface="Corbel"/>
                        <a:ea typeface="Corbel"/>
                        <a:cs typeface="Corbel"/>
                        <a:sym typeface="Corbel"/>
                      </a:endParaRPr>
                    </a:p>
                  </a:txBody>
                  <a:tcPr marT="45725" marB="45725" marR="91450" marL="91450"/>
                </a:tc>
              </a:tr>
              <a:tr h="1101075">
                <a:tc>
                  <a:txBody>
                    <a:bodyPr/>
                    <a:lstStyle/>
                    <a:p>
                      <a:pPr indent="0" lvl="0" marL="457200" rtl="0" algn="l">
                        <a:spcBef>
                          <a:spcPts val="0"/>
                        </a:spcBef>
                        <a:spcAft>
                          <a:spcPts val="0"/>
                        </a:spcAft>
                        <a:buNone/>
                      </a:pPr>
                      <a:r>
                        <a:rPr lang="en-US" sz="1800">
                          <a:latin typeface="Arial"/>
                          <a:ea typeface="Arial"/>
                          <a:cs typeface="Arial"/>
                          <a:sym typeface="Arial"/>
                        </a:rPr>
                        <a:t>Utilize various interventions to support closing our current academic gaps.</a:t>
                      </a:r>
                      <a:endParaRPr sz="1800">
                        <a:latin typeface="Arial"/>
                        <a:ea typeface="Arial"/>
                        <a:cs typeface="Arial"/>
                        <a:sym typeface="Arial"/>
                      </a:endParaRPr>
                    </a:p>
                  </a:txBody>
                  <a:tcPr marT="45725" marB="45725" marR="91450" marL="91450"/>
                </a:tc>
                <a:tc>
                  <a:txBody>
                    <a:bodyPr/>
                    <a:lstStyle/>
                    <a:p>
                      <a:pPr indent="0" lvl="0" marL="0" rtl="0" algn="l">
                        <a:spcBef>
                          <a:spcPts val="0"/>
                        </a:spcBef>
                        <a:spcAft>
                          <a:spcPts val="0"/>
                        </a:spcAft>
                        <a:buNone/>
                      </a:pPr>
                      <a:r>
                        <a:rPr lang="en-US" sz="1500">
                          <a:latin typeface="Corbel"/>
                          <a:ea typeface="Corbel"/>
                          <a:cs typeface="Corbel"/>
                          <a:sym typeface="Corbel"/>
                        </a:rPr>
                        <a:t>Due to COVID-19, we have seen an impact on student achievement. Students have gaps within their learning that need to be addressed in order for students to be successful at their given grade level. Interventions are one tool that can be used to effectively close these gaps through an individualized approach.</a:t>
                      </a:r>
                      <a:endParaRPr sz="1500">
                        <a:latin typeface="Corbel"/>
                        <a:ea typeface="Corbel"/>
                        <a:cs typeface="Corbel"/>
                        <a:sym typeface="Corbel"/>
                      </a:endParaRPr>
                    </a:p>
                  </a:txBody>
                  <a:tcPr marT="45725" marB="45725" marR="91450" marL="91450"/>
                </a:tc>
              </a:tr>
            </a:tbl>
          </a:graphicData>
        </a:graphic>
      </p:graphicFrame>
      <p:sp>
        <p:nvSpPr>
          <p:cNvPr id="521" name="Google Shape;521;p9"/>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chemeClr val="accent6"/>
                </a:solidFill>
                <a:latin typeface="Arial"/>
                <a:ea typeface="Arial"/>
                <a:cs typeface="Arial"/>
                <a:sym typeface="Arial"/>
              </a:rPr>
              <a:t>‹#›</a:t>
            </a:fld>
            <a:endParaRPr sz="900">
              <a:solidFill>
                <a:schemeClr val="accent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